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media/image1.jpeg" ContentType="image/jpeg"/>
  <Override PartName="/ppt/media/image2.jpeg" ContentType="image/jpeg"/>
  <Override PartName="/ppt/media/image7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0080625" cy="7559675"/>
  <p:notesSz cx="7099300" cy="102346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it-IT" sz="4400" spc="-1" strike="noStrike">
                <a:solidFill>
                  <a:srgbClr val="000000"/>
                </a:solidFill>
                <a:latin typeface="Arial"/>
              </a:rPr>
              <a:t>Fai clic per spostare la diapositiva</a:t>
            </a: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Fai clic per modificare il formato delle note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&lt;intestazione&gt;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dt" idx="7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ftr" idx="8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sldNum" idx="9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3E2D4B96-3557-49E1-9354-9B4527BE2C83}" type="slidenum"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&lt;numero&gt;</a:t>
            </a:fld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90;p1:notes"/>
          <p:cNvSpPr/>
          <p:nvPr/>
        </p:nvSpPr>
        <p:spPr>
          <a:xfrm>
            <a:off x="4017960" y="9721800"/>
            <a:ext cx="3078720" cy="51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r">
              <a:lnSpc>
                <a:spcPct val="95000"/>
              </a:lnSpc>
              <a:tabLst>
                <a:tab algn="l" pos="0"/>
              </a:tabLst>
            </a:pPr>
            <a:fld id="{A59415F6-304E-4F44-B4EE-654F79245121}" type="slidenum">
              <a:rPr b="0" lang="en-US" sz="1300" spc="-1" strike="noStrike">
                <a:solidFill>
                  <a:srgbClr val="000000"/>
                </a:solidFill>
                <a:latin typeface="Arial"/>
                <a:ea typeface="Arial"/>
              </a:rPr>
              <a:t>&lt;numero&gt;</a:t>
            </a:fld>
            <a:endParaRPr b="0" lang="it-IT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1"/>
          <p:cNvSpPr>
            <a:spLocks noGrp="1"/>
          </p:cNvSpPr>
          <p:nvPr>
            <p:ph type="sldImg"/>
          </p:nvPr>
        </p:nvSpPr>
        <p:spPr>
          <a:xfrm>
            <a:off x="992160" y="777960"/>
            <a:ext cx="5115600" cy="3835800"/>
          </a:xfrm>
          <a:prstGeom prst="rect">
            <a:avLst/>
          </a:prstGeom>
          <a:ln w="0">
            <a:noFill/>
          </a:ln>
        </p:spPr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709560" y="4861080"/>
            <a:ext cx="5679000" cy="4605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216000" indent="0">
              <a:buNone/>
            </a:pP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B2205B6-2FF2-46F7-B2C8-171A16C14B1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22B3E0C-7CEF-417B-A4BE-8D5153B0440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D7FAD58-25EF-4583-B902-034A167B0CD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634B5B6-E081-4070-B9FF-506AA0E78099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3DACEFF-9FFD-4A24-BB7B-21DB39B3661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BC419B87-2CB2-4942-8B3A-472749ED244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0BECF94-1B1B-4950-B789-F44DE500DD7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81EBF53A-2748-4635-A1E1-948533905DD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978EC70-7B9F-4B85-9A8D-D131AA61BA3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7463677E-CA6F-4929-B0CB-7C7DAE4C13B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5891CE7-6E14-4B7A-9A18-E34DDDF74C6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E1CCE65-E24F-4B77-AD78-17B9072DF54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FB57D40-D688-42DD-A3EF-EB72EE4E31B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571F7FF-59DC-48DE-919D-E123679F6DD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B18B4612-FF18-47D7-B3A4-275B19CCA8E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0458D59-AFC5-4096-9B52-ADF8B0F01E8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F1EE00D4-E629-4D98-8CDC-9043FF741B3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051D9BD-7870-4216-9F28-CB6A978236D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128858A-3680-4672-BF7F-69680E72773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53AA403-4620-4A61-BA29-143AF57A844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12CEC08-A65C-4A3C-BC70-A33DBC46301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067BCDE-3780-43F8-A955-A26678836FC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D773E7F-814B-43FB-8340-A6709FE1F45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A144605-D7D2-4C24-8578-4ADEFFF57D4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3448080" y="6886440"/>
            <a:ext cx="3192840" cy="5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7226280" y="6886440"/>
            <a:ext cx="2345400" cy="5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95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  <a:ea typeface="Times New Roman"/>
              </a:defRPr>
            </a:lvl1pPr>
          </a:lstStyle>
          <a:p>
            <a:pPr indent="0" algn="r">
              <a:lnSpc>
                <a:spcPct val="95000"/>
              </a:lnSpc>
              <a:buNone/>
              <a:tabLst>
                <a:tab algn="l" pos="0"/>
              </a:tabLst>
            </a:pPr>
            <a:fld id="{706B3E03-0CE7-4AF5-B10A-C408633AE41D}" type="slidenum">
              <a:rPr b="0" lang="en-US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&lt;numero&gt;</a:t>
            </a:fld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503280" y="6886440"/>
            <a:ext cx="2345400" cy="5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solidFill>
                  <a:srgbClr val="000000"/>
                </a:solidFill>
                <a:latin typeface="Arial"/>
              </a:rPr>
              <a:t>Secondo livello struttura</a:t>
            </a:r>
            <a:endParaRPr b="0" lang="it-IT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</a:rPr>
              <a:t>Terzo livello struttura</a:t>
            </a:r>
            <a:endParaRPr b="0" lang="it-IT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Quarto livello struttura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Quinto livello struttura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Sesto livello struttura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Settimo livello struttura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ftr" idx="4"/>
          </p:nvPr>
        </p:nvSpPr>
        <p:spPr>
          <a:xfrm>
            <a:off x="3448080" y="6886440"/>
            <a:ext cx="3192840" cy="5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ldNum" idx="5"/>
          </p:nvPr>
        </p:nvSpPr>
        <p:spPr>
          <a:xfrm>
            <a:off x="7226280" y="6886440"/>
            <a:ext cx="2345400" cy="5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95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  <a:ea typeface="Times New Roman"/>
              </a:defRPr>
            </a:lvl1pPr>
          </a:lstStyle>
          <a:p>
            <a:pPr indent="0" algn="r">
              <a:lnSpc>
                <a:spcPct val="95000"/>
              </a:lnSpc>
              <a:buNone/>
              <a:tabLst>
                <a:tab algn="l" pos="0"/>
              </a:tabLst>
            </a:pPr>
            <a:fld id="{BBE62BAE-8432-4445-9858-CEF2EC587D3F}" type="slidenum">
              <a:rPr b="0" lang="en-US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&lt;numero&gt;</a:t>
            </a:fld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6"/>
          </p:nvPr>
        </p:nvSpPr>
        <p:spPr>
          <a:xfrm>
            <a:off x="503280" y="6886440"/>
            <a:ext cx="2345400" cy="5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solidFill>
                  <a:srgbClr val="000000"/>
                </a:solidFill>
                <a:latin typeface="Arial"/>
              </a:rPr>
              <a:t>Secondo livello struttura</a:t>
            </a:r>
            <a:endParaRPr b="0" lang="it-IT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</a:rPr>
              <a:t>Terzo livello struttura</a:t>
            </a:r>
            <a:endParaRPr b="0" lang="it-IT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Quarto livello struttura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Quinto livello struttura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Sesto livello struttura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Settimo livello struttura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68360" y="2995560"/>
            <a:ext cx="9069840" cy="1568880"/>
          </a:xfrm>
          <a:prstGeom prst="rect">
            <a:avLst/>
          </a:prstGeom>
          <a:noFill/>
          <a:ln w="0">
            <a:noFill/>
          </a:ln>
        </p:spPr>
        <p:txBody>
          <a:bodyPr lIns="0" rIns="0" tIns="4536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</a:tabLst>
            </a:pPr>
            <a:r>
              <a:rPr b="0" lang="en-US" sz="4800" spc="-1" strike="noStrike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b="1" lang="en-US" sz="4000" spc="-1" strike="noStrike">
                <a:solidFill>
                  <a:srgbClr val="c00000"/>
                </a:solidFill>
                <a:latin typeface="Arial"/>
                <a:ea typeface="Arial"/>
              </a:rPr>
              <a:t>ANALISI DELLA SODDISFAZIONE PER L’ATTIVITÀ SCOLASTICA E DEL DS</a:t>
            </a:r>
            <a:br>
              <a:rPr sz="4000"/>
            </a:br>
            <a:r>
              <a:rPr b="1" lang="en-US" sz="4000" spc="-1" strike="noStrike">
                <a:solidFill>
                  <a:srgbClr val="0070c0"/>
                </a:solidFill>
                <a:latin typeface="Arial"/>
                <a:ea typeface="Arial"/>
              </a:rPr>
              <a:t>“I.I. LA ROSA BIANCA </a:t>
            </a:r>
            <a:br>
              <a:rPr sz="4000"/>
            </a:br>
            <a:r>
              <a:rPr b="1" lang="en-US" sz="4000" spc="-1" strike="noStrike">
                <a:solidFill>
                  <a:srgbClr val="0070c0"/>
                </a:solidFill>
                <a:latin typeface="Arial"/>
                <a:ea typeface="Arial"/>
              </a:rPr>
              <a:t>CAVALESE” </a:t>
            </a:r>
            <a:br>
              <a:rPr sz="4800"/>
            </a:br>
            <a:r>
              <a:rPr b="1" lang="en-US" sz="3200" spc="-1" strike="noStrike">
                <a:solidFill>
                  <a:srgbClr val="000000"/>
                </a:solidFill>
                <a:latin typeface="Arial"/>
                <a:ea typeface="Arial"/>
              </a:rPr>
              <a:t>Agosto 2025</a:t>
            </a:r>
            <a:br>
              <a:rPr sz="3200"/>
            </a:br>
            <a:br>
              <a:rPr sz="3200"/>
            </a:b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Arial"/>
              </a:rPr>
              <a:t>A cura dell’Ufficio per la Valutazione delle Politiche Scolastiche</a:t>
            </a:r>
            <a:br>
              <a:rPr sz="2000"/>
            </a:b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Arial"/>
              </a:rPr>
              <a:t>Per conto del Comitato Provinciale di Valutazione </a:t>
            </a:r>
            <a:br>
              <a:rPr sz="2000"/>
            </a:b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Arial"/>
              </a:rPr>
              <a:t>Dipartimento Istruzione e Cultura</a:t>
            </a:r>
            <a:br>
              <a:rPr sz="2000"/>
            </a:b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Arial"/>
              </a:rPr>
              <a:t>Provincia Autonoma di Trento</a:t>
            </a:r>
            <a:br>
              <a:rPr sz="2000"/>
            </a:b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Google Shape;95;p1"/>
          <p:cNvSpPr/>
          <p:nvPr/>
        </p:nvSpPr>
        <p:spPr>
          <a:xfrm>
            <a:off x="431640" y="4464000"/>
            <a:ext cx="8377920" cy="226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9800" bIns="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14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03280" y="301680"/>
            <a:ext cx="9068400" cy="125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</a:tabLst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  <a:ea typeface="Arial"/>
              </a:rPr>
              <a:t>Il questionario genitori</a:t>
            </a:r>
            <a:br>
              <a:rPr sz="4400"/>
            </a:br>
            <a:r>
              <a:rPr b="0" lang="en-US" sz="2500" spc="-1" strike="noStrike">
                <a:solidFill>
                  <a:srgbClr val="000000"/>
                </a:solidFill>
                <a:latin typeface="Arial"/>
                <a:ea typeface="Arial"/>
              </a:rPr>
              <a:t>seconda parte “GLI AMBIENTI DELLA MIA SCUOLA”</a:t>
            </a:r>
            <a:endParaRPr b="0" lang="it-IT" sz="2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Google Shape;152;p10"/>
          <p:cNvSpPr/>
          <p:nvPr/>
        </p:nvSpPr>
        <p:spPr>
          <a:xfrm>
            <a:off x="1260000" y="1580040"/>
            <a:ext cx="7482240" cy="57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t">
            <a:spAutoFit/>
          </a:bodyPr>
          <a:p>
            <a:pPr>
              <a:lnSpc>
                <a:spcPct val="93000"/>
              </a:lnSpc>
              <a:tabLst>
                <a:tab algn="l" pos="0"/>
              </a:tabLst>
            </a:pPr>
            <a:r>
              <a:rPr b="1" lang="en-US" sz="1800" spc="-1" strike="noStrike">
                <a:solidFill>
                  <a:schemeClr val="dk1"/>
                </a:solidFill>
                <a:latin typeface="Arial"/>
                <a:ea typeface="Arial"/>
              </a:rPr>
              <a:t>SECONDO LEI COSA SI POTREBBE MIGLIORARE RISPETTO ALLA GESTIONE ATTUALE DELLA SCUOLA? (frequenza di risposte in %)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1" name="" descr=""/>
          <p:cNvPicPr/>
          <p:nvPr/>
        </p:nvPicPr>
        <p:blipFill>
          <a:blip r:embed="rId1"/>
          <a:stretch/>
        </p:blipFill>
        <p:spPr>
          <a:xfrm>
            <a:off x="865800" y="2340000"/>
            <a:ext cx="8134200" cy="41140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797040" y="4857840"/>
            <a:ext cx="8566560" cy="150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93000"/>
              </a:lnSpc>
              <a:buNone/>
              <a:tabLst>
                <a:tab algn="l" pos="0"/>
              </a:tabLst>
            </a:pPr>
            <a:r>
              <a:rPr b="1" lang="en-US" sz="4000" spc="-1" strike="noStrike">
                <a:solidFill>
                  <a:srgbClr val="000000"/>
                </a:solidFill>
                <a:latin typeface="Arial"/>
                <a:ea typeface="Arial"/>
              </a:rPr>
              <a:t>2_IL QUESTIONARIO GENITORI</a:t>
            </a:r>
            <a:endParaRPr b="0" lang="it-IT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797040" y="3203640"/>
            <a:ext cx="8566560" cy="165312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b">
            <a:no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3280" y="301680"/>
            <a:ext cx="9068400" cy="125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</a:tabLst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  <a:ea typeface="Arial"/>
              </a:rPr>
              <a:t>Il questionario genitori</a:t>
            </a: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Google Shape;107;p3"/>
          <p:cNvSpPr/>
          <p:nvPr/>
        </p:nvSpPr>
        <p:spPr>
          <a:xfrm>
            <a:off x="6111720" y="1938240"/>
            <a:ext cx="3545640" cy="2913120"/>
          </a:xfrm>
          <a:prstGeom prst="rect">
            <a:avLst/>
          </a:prstGeom>
          <a:solidFill>
            <a:srgbClr val="cceedf"/>
          </a:solidFill>
          <a:ln w="25400">
            <a:solidFill>
              <a:srgbClr val="ddf3e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9240" rIns="39240" tIns="39240" bIns="39240" anchor="ctr">
            <a:spAutoFit/>
          </a:bodyPr>
          <a:p>
            <a:pPr marL="216000" indent="-120600" algn="just">
              <a:lnSpc>
                <a:spcPct val="11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900" spc="-1" strike="noStrike">
                <a:solidFill>
                  <a:schemeClr val="dk1"/>
                </a:solidFill>
                <a:latin typeface="Helvetica Neue"/>
                <a:ea typeface="Helvetica Neue"/>
              </a:rPr>
              <a:t> </a:t>
            </a:r>
            <a:r>
              <a:rPr b="0" lang="en-US" sz="1900" spc="-1" strike="noStrike">
                <a:solidFill>
                  <a:schemeClr val="dk1"/>
                </a:solidFill>
                <a:latin typeface="Helvetica Neue"/>
                <a:ea typeface="Helvetica Neue"/>
              </a:rPr>
              <a:t>113 questionari raccolti </a:t>
            </a:r>
            <a:endParaRPr b="0" lang="it-IT" sz="1900" spc="-1" strike="noStrike">
              <a:solidFill>
                <a:srgbClr val="000000"/>
              </a:solidFill>
              <a:latin typeface="Arial"/>
            </a:endParaRPr>
          </a:p>
          <a:p>
            <a:pPr marL="216000" indent="-120600" algn="just">
              <a:lnSpc>
                <a:spcPct val="11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900" spc="-1" strike="noStrike">
                <a:solidFill>
                  <a:schemeClr val="dk1"/>
                </a:solidFill>
                <a:latin typeface="Helvetica Neue"/>
                <a:ea typeface="Helvetica Neue"/>
              </a:rPr>
              <a:t> </a:t>
            </a:r>
            <a:r>
              <a:rPr b="0" lang="en-US" sz="1900" spc="-1" strike="noStrike">
                <a:solidFill>
                  <a:schemeClr val="dk1"/>
                </a:solidFill>
                <a:latin typeface="Arial"/>
                <a:ea typeface="Arial"/>
              </a:rPr>
              <a:t>27 item aggregati in 6 dimensioni.</a:t>
            </a:r>
            <a:endParaRPr b="0" lang="it-IT" sz="1900" spc="-1" strike="noStrike">
              <a:solidFill>
                <a:srgbClr val="000000"/>
              </a:solidFill>
              <a:latin typeface="Arial"/>
            </a:endParaRPr>
          </a:p>
          <a:p>
            <a:pPr marL="216000" indent="-120600" algn="just">
              <a:lnSpc>
                <a:spcPct val="11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900" spc="-1" strike="noStrike">
                <a:solidFill>
                  <a:schemeClr val="dk1"/>
                </a:solidFill>
                <a:latin typeface="Arial"/>
                <a:ea typeface="Arial"/>
              </a:rPr>
              <a:t> </a:t>
            </a:r>
            <a:r>
              <a:rPr b="0" lang="en-US" sz="1900" spc="-1" strike="noStrike">
                <a:solidFill>
                  <a:schemeClr val="dk1"/>
                </a:solidFill>
                <a:latin typeface="Arial"/>
                <a:ea typeface="Arial"/>
              </a:rPr>
              <a:t>Risposte aggregate in tre livelli:</a:t>
            </a:r>
            <a:endParaRPr b="0" lang="it-IT" sz="1900" spc="-1" strike="noStrike">
              <a:solidFill>
                <a:srgbClr val="000000"/>
              </a:solidFill>
              <a:latin typeface="Arial"/>
            </a:endParaRPr>
          </a:p>
          <a:p>
            <a:pPr lvl="1" marL="752400" indent="-398520" algn="just">
              <a:lnSpc>
                <a:spcPct val="110000"/>
              </a:lnSpc>
              <a:buClr>
                <a:srgbClr val="000000"/>
              </a:buClr>
              <a:buFont typeface="Arial"/>
              <a:buAutoNum type="arabicPeriod"/>
            </a:pPr>
            <a:r>
              <a:rPr b="0" lang="en-US" sz="1900" spc="-1" strike="noStrike">
                <a:solidFill>
                  <a:schemeClr val="dk1"/>
                </a:solidFill>
                <a:latin typeface="Arial"/>
                <a:ea typeface="Arial"/>
              </a:rPr>
              <a:t>Giudizio negativo.</a:t>
            </a:r>
            <a:endParaRPr b="0" lang="it-IT" sz="1900" spc="-1" strike="noStrike">
              <a:solidFill>
                <a:srgbClr val="000000"/>
              </a:solidFill>
              <a:latin typeface="Arial"/>
            </a:endParaRPr>
          </a:p>
          <a:p>
            <a:pPr lvl="1" marL="752400" indent="-398520" algn="just">
              <a:lnSpc>
                <a:spcPct val="110000"/>
              </a:lnSpc>
              <a:buClr>
                <a:srgbClr val="000000"/>
              </a:buClr>
              <a:buFont typeface="Arial"/>
              <a:buAutoNum type="arabicPeriod"/>
            </a:pPr>
            <a:r>
              <a:rPr b="0" lang="en-US" sz="1900" spc="-1" strike="noStrike">
                <a:solidFill>
                  <a:schemeClr val="dk1"/>
                </a:solidFill>
                <a:latin typeface="Arial"/>
                <a:ea typeface="Arial"/>
              </a:rPr>
              <a:t>Giudizio neutro.</a:t>
            </a:r>
            <a:endParaRPr b="0" lang="it-IT" sz="1900" spc="-1" strike="noStrike">
              <a:solidFill>
                <a:srgbClr val="000000"/>
              </a:solidFill>
              <a:latin typeface="Arial"/>
            </a:endParaRPr>
          </a:p>
          <a:p>
            <a:pPr lvl="1" marL="752400" indent="-398520" algn="just">
              <a:lnSpc>
                <a:spcPct val="110000"/>
              </a:lnSpc>
              <a:buClr>
                <a:srgbClr val="000000"/>
              </a:buClr>
              <a:buFont typeface="Arial"/>
              <a:buAutoNum type="arabicPeriod"/>
            </a:pPr>
            <a:r>
              <a:rPr b="0" lang="en-US" sz="1900" spc="-1" strike="noStrike">
                <a:solidFill>
                  <a:schemeClr val="dk1"/>
                </a:solidFill>
                <a:latin typeface="Arial"/>
                <a:ea typeface="Arial"/>
              </a:rPr>
              <a:t>Giudizio positivo.</a:t>
            </a:r>
            <a:endParaRPr b="0" lang="it-IT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it-IT" sz="19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4" name="Google Shape;108;p3" descr=""/>
          <p:cNvPicPr/>
          <p:nvPr/>
        </p:nvPicPr>
        <p:blipFill>
          <a:blip r:embed="rId1"/>
          <a:stretch/>
        </p:blipFill>
        <p:spPr>
          <a:xfrm>
            <a:off x="111240" y="1779480"/>
            <a:ext cx="5852160" cy="3927960"/>
          </a:xfrm>
          <a:prstGeom prst="rect">
            <a:avLst/>
          </a:prstGeom>
          <a:ln w="9525">
            <a:solidFill>
              <a:srgbClr val="7f7f7f"/>
            </a:solidFill>
            <a:prstDash val="dash"/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3280" y="301680"/>
            <a:ext cx="9068400" cy="125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</a:tabLst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  <a:ea typeface="Arial"/>
              </a:rPr>
              <a:t>La struttura del questionario</a:t>
            </a: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503280" y="1768320"/>
            <a:ext cx="9068400" cy="438192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Autofit/>
          </a:bodyPr>
          <a:p>
            <a:pPr marL="343080" indent="0">
              <a:lnSpc>
                <a:spcPct val="93000"/>
              </a:lnSpc>
              <a:buNone/>
              <a:tabLst>
                <a:tab algn="l" pos="0"/>
              </a:tabLst>
            </a:pPr>
            <a:r>
              <a:rPr b="0" lang="en-US" sz="1900" spc="-1" strike="noStrike">
                <a:solidFill>
                  <a:srgbClr val="000000"/>
                </a:solidFill>
                <a:latin typeface="Arial"/>
                <a:ea typeface="Arial"/>
              </a:rPr>
              <a:t>La prima sezione riguarda i rapporti tra i genitori e la scuola, considerando il loro punto di vista sul funzionamento dell’istituzione scolastica.</a:t>
            </a:r>
            <a:endParaRPr b="0" lang="it-IT" sz="19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93000"/>
              </a:lnSpc>
              <a:spcBef>
                <a:spcPts val="1400"/>
              </a:spcBef>
              <a:buNone/>
              <a:tabLst>
                <a:tab algn="l" pos="0"/>
              </a:tabLst>
            </a:pPr>
            <a:r>
              <a:rPr b="0" lang="en-US" sz="1900" spc="-1" strike="noStrike">
                <a:solidFill>
                  <a:srgbClr val="000000"/>
                </a:solidFill>
                <a:latin typeface="Arial"/>
                <a:ea typeface="Arial"/>
              </a:rPr>
              <a:t>La seconda sezione approfondisce il punto di vista dei genitori sugli spazi fisici a disposizione per le attività didattiche all’interno delle scuole.</a:t>
            </a:r>
            <a:endParaRPr b="0" lang="it-IT" sz="1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11280" y="422280"/>
            <a:ext cx="9068400" cy="125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Arial"/>
              </a:rPr>
              <a:t>Il questionario genitori</a:t>
            </a:r>
            <a:br>
              <a:rPr sz="2800"/>
            </a:b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Arial"/>
              </a:rPr>
              <a:t>prima parte “I GENITORI E LA SCUOLA”</a:t>
            </a:r>
            <a:br>
              <a:rPr sz="2800"/>
            </a:b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Arial"/>
              </a:rPr>
              <a:t>(valori in %)</a:t>
            </a:r>
            <a:endParaRPr b="0" lang="it-IT" sz="2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98" name="Google Shape;120;p5"/>
          <p:cNvGraphicFramePr/>
          <p:nvPr/>
        </p:nvGraphicFramePr>
        <p:xfrm>
          <a:off x="647640" y="2124000"/>
          <a:ext cx="8712360" cy="4031640"/>
        </p:xfrm>
        <a:graphic>
          <a:graphicData uri="http://schemas.openxmlformats.org/drawingml/2006/table">
            <a:tbl>
              <a:tblPr/>
              <a:tblGrid>
                <a:gridCol w="4197240"/>
                <a:gridCol w="844200"/>
                <a:gridCol w="842760"/>
                <a:gridCol w="842760"/>
                <a:gridCol w="842760"/>
                <a:gridCol w="1143000"/>
              </a:tblGrid>
              <a:tr h="145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CON QUALE FREQUENZA PARTECIPA AI SEGUENTI MOMENTI DELLA VITA SCOLASTICA?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1" lang="en-US" sz="12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Mai</a:t>
                      </a:r>
                      <a:endParaRPr b="0" lang="it-I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1" lang="en-US" sz="12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Talvolta</a:t>
                      </a:r>
                      <a:endParaRPr b="0" lang="it-I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1" lang="en-US" sz="12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Spesso</a:t>
                      </a:r>
                      <a:endParaRPr b="0" lang="it-I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1" lang="en-US" sz="12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Sempre</a:t>
                      </a:r>
                      <a:endParaRPr b="0" lang="it-I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1" lang="en-US" sz="12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Non so rispondere a questa domanda</a:t>
                      </a:r>
                      <a:endParaRPr b="0" lang="it-I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515880">
                <a:tc>
                  <a:txBody>
                    <a:bodyPr anchor="b">
                      <a:noAutofit/>
                    </a:bodyPr>
                    <a:p>
                      <a:pPr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Assemblee e riunioni scuola-genitori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9,7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22,1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31,9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34,5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1,8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5880">
                <a:tc>
                  <a:txBody>
                    <a:bodyPr anchor="b">
                      <a:noAutofit/>
                    </a:bodyPr>
                    <a:p>
                      <a:pPr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Colloqui individuali con gli insegnanti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2,7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16,8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32,7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47,8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7320">
                <a:tc>
                  <a:txBody>
                    <a:bodyPr anchor="b">
                      <a:noAutofit/>
                    </a:bodyPr>
                    <a:p>
                      <a:pPr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Eventi e manifestazioni organizzati dalla scuola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14,2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56,6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22,1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3,5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3,5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5880">
                <a:tc>
                  <a:txBody>
                    <a:bodyPr anchor="b">
                      <a:noAutofit/>
                    </a:bodyPr>
                    <a:p>
                      <a:pPr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Elezioni scolastiche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14,2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23,9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18,6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42,5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0,9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5880">
                <a:tc>
                  <a:txBody>
                    <a:bodyPr anchor="b">
                      <a:noAutofit/>
                    </a:bodyPr>
                    <a:p>
                      <a:pPr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Momenti di confronto con i rappresentanti di classe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16,8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29,9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19,6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27,1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6,5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125;p6" descr=""/>
          <p:cNvPicPr/>
          <p:nvPr/>
        </p:nvPicPr>
        <p:blipFill>
          <a:blip r:embed="rId1"/>
          <a:stretch/>
        </p:blipFill>
        <p:spPr>
          <a:xfrm>
            <a:off x="8820000" y="0"/>
            <a:ext cx="1259280" cy="487800"/>
          </a:xfrm>
          <a:prstGeom prst="rect">
            <a:avLst/>
          </a:prstGeom>
          <a:ln w="0">
            <a:noFill/>
          </a:ln>
        </p:spPr>
      </p:pic>
      <p:pic>
        <p:nvPicPr>
          <p:cNvPr id="100" name="Google Shape;126;p6" descr="Risultato immagine per provincia.tn.ti"/>
          <p:cNvPicPr/>
          <p:nvPr/>
        </p:nvPicPr>
        <p:blipFill>
          <a:blip r:embed="rId2"/>
          <a:stretch/>
        </p:blipFill>
        <p:spPr>
          <a:xfrm>
            <a:off x="7875720" y="0"/>
            <a:ext cx="876960" cy="592560"/>
          </a:xfrm>
          <a:prstGeom prst="rect">
            <a:avLst/>
          </a:prstGeom>
          <a:ln w="0">
            <a:noFill/>
          </a:ln>
        </p:spPr>
      </p:pic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3280" y="301680"/>
            <a:ext cx="9068400" cy="125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Arial"/>
              </a:rPr>
              <a:t>Il questionario genitori</a:t>
            </a:r>
            <a:br>
              <a:rPr sz="3200"/>
            </a:b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Arial"/>
              </a:rPr>
              <a:t>prima parte “I GENITORI E LA SCUOLA”</a:t>
            </a:r>
            <a:br>
              <a:rPr sz="3200"/>
            </a:b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Arial"/>
              </a:rPr>
              <a:t>(valori in %)</a:t>
            </a: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2" name="" descr=""/>
          <p:cNvPicPr/>
          <p:nvPr/>
        </p:nvPicPr>
        <p:blipFill>
          <a:blip r:embed="rId3"/>
          <a:stretch/>
        </p:blipFill>
        <p:spPr>
          <a:xfrm>
            <a:off x="873000" y="2011320"/>
            <a:ext cx="7791480" cy="4105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82560" y="351000"/>
            <a:ext cx="9068400" cy="125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Arial"/>
              </a:rPr>
              <a:t>Il questionario genitori</a:t>
            </a:r>
            <a:br>
              <a:rPr sz="2800"/>
            </a:b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Arial"/>
              </a:rPr>
              <a:t>prima parte “I GENITORI E LA SCUOLA”</a:t>
            </a:r>
            <a:br>
              <a:rPr sz="2800"/>
            </a:b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Arial"/>
              </a:rPr>
              <a:t>(valori in %)</a:t>
            </a:r>
            <a:endParaRPr b="0" lang="it-IT" sz="2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04" name="Google Shape;134;p7"/>
          <p:cNvGraphicFramePr/>
          <p:nvPr/>
        </p:nvGraphicFramePr>
        <p:xfrm>
          <a:off x="792000" y="1768320"/>
          <a:ext cx="8422920" cy="4488480"/>
        </p:xfrm>
        <a:graphic>
          <a:graphicData uri="http://schemas.openxmlformats.org/drawingml/2006/table">
            <a:tbl>
              <a:tblPr/>
              <a:tblGrid>
                <a:gridCol w="3198600"/>
                <a:gridCol w="1045800"/>
                <a:gridCol w="1044360"/>
                <a:gridCol w="1044360"/>
                <a:gridCol w="1045800"/>
                <a:gridCol w="1044360"/>
              </a:tblGrid>
              <a:tr h="1101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IN GENERALE QUANTO SI RITIENE SODDISFATTO DEI SEGUENTI ASPETTI?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1" lang="en-US" sz="12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Per niente</a:t>
                      </a:r>
                      <a:endParaRPr b="0" lang="it-I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1" lang="en-US" sz="12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Poco</a:t>
                      </a:r>
                      <a:endParaRPr b="0" lang="it-I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1" lang="en-US" sz="12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Abbastanza </a:t>
                      </a:r>
                      <a:endParaRPr b="0" lang="it-I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1" lang="en-US" sz="12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Molto</a:t>
                      </a:r>
                      <a:endParaRPr b="0" lang="it-I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1" lang="en-US" sz="12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Non so rispondere a questa domanda</a:t>
                      </a:r>
                      <a:endParaRPr b="0" lang="it-I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492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Gestione della scuola (accoglienza, segreteria, ecc.)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5,31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8,85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47,79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35,40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2,65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06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Clima scolastico complessivo (tra alunni, genitori e insegnanti)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3,54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14,16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53,98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17,70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10,62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823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Attività integrative e facoltative (corsi, visite didattiche, viaggi di istruzione, spettacoli, ecc.) scolastiche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7,08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8,85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56,64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24,78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2,65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07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Modalità con cui la scuola informa i genitori sulle attività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3,54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11,50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56,64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28,32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06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Preparazione complessiva fornita dalla scuola agli studenti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2,68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13,39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58,04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22,32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3,57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92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Organizzazione complessiva della scuola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2,65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12,39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60,18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22,12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2,65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3280" y="301680"/>
            <a:ext cx="9068400" cy="125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</a:tabLst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  <a:ea typeface="Arial"/>
              </a:rPr>
              <a:t>Il questionario genitori</a:t>
            </a:r>
            <a:br>
              <a:rPr sz="4400"/>
            </a:br>
            <a:r>
              <a:rPr b="0" lang="en-US" sz="2500" spc="-1" strike="noStrike">
                <a:solidFill>
                  <a:srgbClr val="000000"/>
                </a:solidFill>
                <a:latin typeface="Arial"/>
                <a:ea typeface="Arial"/>
              </a:rPr>
              <a:t>seconda parte “GLI AMBIENTI DELLA MIA SCUOLA”</a:t>
            </a:r>
            <a:br>
              <a:rPr sz="2500"/>
            </a:br>
            <a:r>
              <a:rPr b="0" lang="en-US" sz="2500" spc="-1" strike="noStrike">
                <a:solidFill>
                  <a:srgbClr val="000000"/>
                </a:solidFill>
                <a:latin typeface="Arial"/>
                <a:ea typeface="Arial"/>
              </a:rPr>
              <a:t>(valori in %)</a:t>
            </a:r>
            <a:endParaRPr b="0" lang="it-IT" sz="25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06" name="Google Shape;140;p8"/>
          <p:cNvGraphicFramePr/>
          <p:nvPr/>
        </p:nvGraphicFramePr>
        <p:xfrm>
          <a:off x="863640" y="2195640"/>
          <a:ext cx="8496000" cy="4031280"/>
        </p:xfrm>
        <a:graphic>
          <a:graphicData uri="http://schemas.openxmlformats.org/drawingml/2006/table">
            <a:tbl>
              <a:tblPr/>
              <a:tblGrid>
                <a:gridCol w="3252600"/>
                <a:gridCol w="1049040"/>
                <a:gridCol w="1047600"/>
                <a:gridCol w="1049040"/>
                <a:gridCol w="1049040"/>
                <a:gridCol w="1049040"/>
              </a:tblGrid>
              <a:tr h="18000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PENSI ALLA SUA SCUOLA E INDICHI QUANTO SI RITIENE SODDISFATTO/A …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1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Per niente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1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Poco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1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Abbastanza 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1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Molto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1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Non so rispondere a questa domanda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556920">
                <a:tc>
                  <a:txBody>
                    <a:bodyPr anchor="b">
                      <a:noAutofit/>
                    </a:bodyPr>
                    <a:p>
                      <a:pPr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dell’edificio della scuola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1,8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3,5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68,1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23,9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2,7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58720">
                <a:tc>
                  <a:txBody>
                    <a:bodyPr anchor="b">
                      <a:noAutofit/>
                    </a:bodyPr>
                    <a:p>
                      <a:pPr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dalle aule (sedie, banchi, ecc.)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0,9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10,6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54,9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22,1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11,5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56920">
                <a:tc>
                  <a:txBody>
                    <a:bodyPr anchor="b">
                      <a:noAutofit/>
                    </a:bodyPr>
                    <a:p>
                      <a:pPr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della luminosità degli ambienti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1,8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3,5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51,3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31,0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12,4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58720">
                <a:tc>
                  <a:txBody>
                    <a:bodyPr anchor="b">
                      <a:noAutofit/>
                    </a:bodyPr>
                    <a:p>
                      <a:pPr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della pulizia a scuola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1,8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2,7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45,1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37,2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13,3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503280" y="301680"/>
            <a:ext cx="9068400" cy="125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</a:tabLst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  <a:ea typeface="Arial"/>
              </a:rPr>
              <a:t>Il questionario genitori</a:t>
            </a:r>
            <a:br>
              <a:rPr sz="4400"/>
            </a:br>
            <a:r>
              <a:rPr b="0" lang="en-US" sz="2500" spc="-1" strike="noStrike">
                <a:solidFill>
                  <a:srgbClr val="000000"/>
                </a:solidFill>
                <a:latin typeface="Arial"/>
                <a:ea typeface="Arial"/>
              </a:rPr>
              <a:t>seconda parte “GLI AMBIENTI DELLA MIA SCUOLA”</a:t>
            </a:r>
            <a:br>
              <a:rPr sz="2500"/>
            </a:br>
            <a:r>
              <a:rPr b="0" lang="en-US" sz="2500" spc="-1" strike="noStrike">
                <a:solidFill>
                  <a:srgbClr val="000000"/>
                </a:solidFill>
                <a:latin typeface="Arial"/>
                <a:ea typeface="Arial"/>
              </a:rPr>
              <a:t>(valori in %)</a:t>
            </a:r>
            <a:endParaRPr b="0" lang="it-IT" sz="25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08" name="Google Shape;146;p9"/>
          <p:cNvGraphicFramePr/>
          <p:nvPr/>
        </p:nvGraphicFramePr>
        <p:xfrm>
          <a:off x="241200" y="2195640"/>
          <a:ext cx="9598320" cy="4023000"/>
        </p:xfrm>
        <a:graphic>
          <a:graphicData uri="http://schemas.openxmlformats.org/drawingml/2006/table">
            <a:tbl>
              <a:tblPr/>
              <a:tblGrid>
                <a:gridCol w="5941800"/>
                <a:gridCol w="609480"/>
                <a:gridCol w="609480"/>
                <a:gridCol w="609480"/>
                <a:gridCol w="609480"/>
                <a:gridCol w="609480"/>
                <a:gridCol w="609480"/>
              </a:tblGrid>
              <a:tr h="1409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IN BASE ALLA SUA ESPERIENZA, QUANTO SI RITIENE SODDISFATTO/A …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1" lang="en-US" sz="12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Non c’è</a:t>
                      </a:r>
                      <a:endParaRPr b="0" lang="it-I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1" lang="en-US" sz="12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Per niente</a:t>
                      </a:r>
                      <a:endParaRPr b="0" lang="it-I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1" lang="en-US" sz="12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Poco</a:t>
                      </a:r>
                      <a:endParaRPr b="0" lang="it-I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1" lang="en-US" sz="12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Abbastanza </a:t>
                      </a:r>
                      <a:endParaRPr b="0" lang="it-I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1" lang="en-US" sz="12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Molto</a:t>
                      </a:r>
                      <a:endParaRPr b="0" lang="it-I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1" lang="en-US" sz="12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Non so rispondere</a:t>
                      </a:r>
                      <a:endParaRPr b="0" lang="it-I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25160">
                <a:tc>
                  <a:txBody>
                    <a:bodyPr anchor="b">
                      <a:noAutofit/>
                    </a:bodyPr>
                    <a:p>
                      <a:pPr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della palestra della scuola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0,9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0,9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0,9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36,3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41,6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19,5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23720">
                <a:tc>
                  <a:txBody>
                    <a:bodyPr anchor="b">
                      <a:noAutofit/>
                    </a:bodyPr>
                    <a:p>
                      <a:pPr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degli spazi esterni della scuola (cortile, giardino, ecc.)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3,5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14,2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54,0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17,7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10,6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26960">
                <a:tc>
                  <a:txBody>
                    <a:bodyPr anchor="b">
                      <a:noAutofit/>
                    </a:bodyPr>
                    <a:p>
                      <a:pPr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della biblioteca della scuola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1,8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3,5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3,5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36,3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16,8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38,1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25160">
                <a:tc>
                  <a:txBody>
                    <a:bodyPr anchor="b">
                      <a:noAutofit/>
                    </a:bodyPr>
                    <a:p>
                      <a:pPr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dei laboratori della scuola (aula informatica, ecc.)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0,9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0,9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1,8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49,1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23,2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24,1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23720">
                <a:tc>
                  <a:txBody>
                    <a:bodyPr anchor="b">
                      <a:noAutofit/>
                    </a:bodyPr>
                    <a:p>
                      <a:pPr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della mensa della scuola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19,6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17,9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18,8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6,3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37,5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88880">
                <a:tc>
                  <a:txBody>
                    <a:bodyPr anchor="b">
                      <a:noAutofit/>
                    </a:bodyPr>
                    <a:p>
                      <a:pPr>
                        <a:lnSpc>
                          <a:spcPct val="93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dei computer, delle LIM (Lavagne Interattive Multimediali) e delle altre risorse tecnologiche della scuola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0,9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5,3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41,6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23,9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ctr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28,3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 marL="91080" marR="9108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Application>LibreOffice/7.5.9.2$Windows_X86_64 LibreOffice_project/cdeefe45c17511d326101eed8008ac4092f278a9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2018-06-11T13:29:12Z</dcterms:created>
  <dc:creator>PISANU FRANCESCO</dc:creator>
  <dc:description/>
  <dc:language>it-IT</dc:language>
  <cp:lastModifiedBy/>
  <dcterms:modified xsi:type="dcterms:W3CDTF">2025-09-02T09:15:18Z</dcterms:modified>
  <cp:revision>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