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3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1.jpeg" ContentType="image/jpeg"/>
  <Override PartName="/ppt/media/image2.png" ContentType="image/png"/>
  <Override PartName="/ppt/media/image5.emf" ContentType="image/x-emf"/>
  <Override PartName="/ppt/media/image3.png" ContentType="image/png"/>
  <Override PartName="/ppt/media/image6.emf" ContentType="image/x-emf"/>
  <Override PartName="/ppt/media/image4.emf" ContentType="image/x-emf"/>
  <Override PartName="/ppt/media/image7.emf" ContentType="image/x-emf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spostare la diapositiva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Fai clic per modificare il formato delle note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&lt;intestazione&gt;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F24670B6-1BBA-48AA-A0BC-889C937AA6FC}" type="slidenum"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4278240" y="10156680"/>
            <a:ext cx="3277080" cy="530640"/>
          </a:xfrm>
          <a:custGeom>
            <a:avLst/>
            <a:gdLst>
              <a:gd name="textAreaLeft" fmla="*/ 0 w 3277080"/>
              <a:gd name="textAreaRight" fmla="*/ 3278880 w 3277080"/>
              <a:gd name="textAreaTop" fmla="*/ 0 h 530640"/>
              <a:gd name="textAreaBottom" fmla="*/ 532440 h 5306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>
              <a:lnSpc>
                <a:spcPct val="95000"/>
              </a:lnSpc>
            </a:pPr>
            <a:fld id="{7159BCBF-65D8-47FF-94D5-8D5C494FB5DA}" type="slidenum">
              <a:rPr b="0" lang="it-IT" sz="14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&lt;numero&gt;</a:t>
            </a:fld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1106640" y="812880"/>
            <a:ext cx="5342040" cy="40053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755280" y="5078520"/>
            <a:ext cx="6045480" cy="4809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0">
              <a:buNone/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503280" y="6886440"/>
            <a:ext cx="2343240" cy="516240"/>
          </a:xfrm>
          <a:custGeom>
            <a:avLst/>
            <a:gdLst>
              <a:gd name="textAreaLeft" fmla="*/ 0 w 2343240"/>
              <a:gd name="textAreaRight" fmla="*/ 2345040 w 2343240"/>
              <a:gd name="textAreaTop" fmla="*/ 0 h 516240"/>
              <a:gd name="textAreaBottom" fmla="*/ 518040 h 5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" name="CustomShape 2"/>
          <p:cNvSpPr/>
          <p:nvPr/>
        </p:nvSpPr>
        <p:spPr>
          <a:xfrm>
            <a:off x="3448080" y="6886440"/>
            <a:ext cx="3191040" cy="516240"/>
          </a:xfrm>
          <a:custGeom>
            <a:avLst/>
            <a:gdLst>
              <a:gd name="textAreaLeft" fmla="*/ 0 w 3191040"/>
              <a:gd name="textAreaRight" fmla="*/ 3192840 w 3191040"/>
              <a:gd name="textAreaTop" fmla="*/ 0 h 516240"/>
              <a:gd name="textAreaBottom" fmla="*/ 518040 h 5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503280" y="6886440"/>
            <a:ext cx="2343240" cy="516240"/>
          </a:xfrm>
          <a:custGeom>
            <a:avLst/>
            <a:gdLst>
              <a:gd name="textAreaLeft" fmla="*/ 0 w 2343240"/>
              <a:gd name="textAreaRight" fmla="*/ 2345040 w 2343240"/>
              <a:gd name="textAreaTop" fmla="*/ 0 h 516240"/>
              <a:gd name="textAreaBottom" fmla="*/ 518040 h 5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1" name="CustomShape 2"/>
          <p:cNvSpPr/>
          <p:nvPr/>
        </p:nvSpPr>
        <p:spPr>
          <a:xfrm>
            <a:off x="3448080" y="6886440"/>
            <a:ext cx="3191040" cy="516240"/>
          </a:xfrm>
          <a:custGeom>
            <a:avLst/>
            <a:gdLst>
              <a:gd name="textAreaLeft" fmla="*/ 0 w 3191040"/>
              <a:gd name="textAreaRight" fmla="*/ 3192840 w 3191040"/>
              <a:gd name="textAreaTop" fmla="*/ 0 h 516240"/>
              <a:gd name="textAreaBottom" fmla="*/ 518040 h 5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4.emf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emf"/><Relationship Id="rId5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.emf"/><Relationship Id="rId5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7.emf"/><Relationship Id="rId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68360" y="3067200"/>
            <a:ext cx="9068040" cy="1567080"/>
          </a:xfrm>
          <a:custGeom>
            <a:avLst/>
            <a:gdLst>
              <a:gd name="textAreaLeft" fmla="*/ 0 w 9068040"/>
              <a:gd name="textAreaRight" fmla="*/ 9069840 w 9068040"/>
              <a:gd name="textAreaTop" fmla="*/ 0 h 1567080"/>
              <a:gd name="textAreaBottom" fmla="*/ 1568880 h 15670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536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8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r>
              <a:rPr b="1" lang="it-IT" sz="4800" spc="-1" strike="noStrike">
                <a:solidFill>
                  <a:srgbClr val="c00000"/>
                </a:solidFill>
                <a:latin typeface="Arial"/>
                <a:ea typeface="Arial"/>
              </a:rPr>
              <a:t>ANALISI DELLA SODDISFAZIONE PER L’ATTIVITÀ SCOLASTICA E DEL DS</a:t>
            </a:r>
            <a:br>
              <a:rPr sz="1800"/>
            </a:br>
            <a:r>
              <a:rPr b="1" lang="it-IT" sz="4800" spc="-1" strike="noStrike">
                <a:solidFill>
                  <a:srgbClr val="c00000"/>
                </a:solidFill>
                <a:latin typeface="Arial"/>
                <a:ea typeface="Arial"/>
              </a:rPr>
              <a:t> </a:t>
            </a:r>
            <a:r>
              <a:rPr b="1" lang="it-IT" sz="4800" spc="-1" strike="noStrike">
                <a:solidFill>
                  <a:srgbClr val="0070c0"/>
                </a:solidFill>
                <a:latin typeface="Arial"/>
                <a:ea typeface="Arial"/>
              </a:rPr>
              <a:t>«I.I. LA ROSA BIANCA CAVALESE» </a:t>
            </a:r>
            <a:br>
              <a:rPr sz="1800"/>
            </a:br>
            <a:r>
              <a:rPr b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Agosto 2025</a:t>
            </a:r>
            <a:br>
              <a:rPr sz="1800"/>
            </a:br>
            <a:br>
              <a:rPr sz="1800"/>
            </a:br>
            <a:r>
              <a:rPr b="1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A cura dell’Ufficio per la Valutazione delle Politiche Scolastiche</a:t>
            </a:r>
            <a:br>
              <a:rPr sz="1800"/>
            </a:br>
            <a:r>
              <a:rPr b="1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Per conto del Comitato Provinciale di Valutazione </a:t>
            </a:r>
            <a:br>
              <a:rPr sz="1800"/>
            </a:br>
            <a:r>
              <a:rPr b="1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Dipartimento Istruzione e Cultura</a:t>
            </a:r>
            <a:br>
              <a:rPr sz="1800"/>
            </a:br>
            <a:r>
              <a:rPr b="1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Provincia Autonoma di Trento</a:t>
            </a:r>
            <a:br>
              <a:rPr sz="2000"/>
            </a:b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CustomShape 2"/>
          <p:cNvSpPr/>
          <p:nvPr/>
        </p:nvSpPr>
        <p:spPr>
          <a:xfrm>
            <a:off x="431640" y="4464000"/>
            <a:ext cx="8376120" cy="2265840"/>
          </a:xfrm>
          <a:custGeom>
            <a:avLst/>
            <a:gdLst>
              <a:gd name="textAreaLeft" fmla="*/ 0 w 8376120"/>
              <a:gd name="textAreaRight" fmla="*/ 8377920 w 8376120"/>
              <a:gd name="textAreaTop" fmla="*/ 0 h 2265840"/>
              <a:gd name="textAreaBottom" fmla="*/ 2267640 h 2265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503280" y="343080"/>
            <a:ext cx="906480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</a:pPr>
            <a:r>
              <a:rPr b="0" lang="it-IT" sz="41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2800" spc="-1" strike="noStrike">
                <a:solidFill>
                  <a:srgbClr val="000000"/>
                </a:solidFill>
                <a:latin typeface="Arial"/>
                <a:ea typeface="Arial"/>
              </a:rPr>
              <a:t>quarta parte “LO SVILUPPO PROFESSIONALE”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6" name="Table 2"/>
          <p:cNvGraphicFramePr/>
          <p:nvPr/>
        </p:nvGraphicFramePr>
        <p:xfrm>
          <a:off x="112320" y="1250640"/>
          <a:ext cx="9539640" cy="5264640"/>
        </p:xfrm>
        <a:graphic>
          <a:graphicData uri="http://schemas.openxmlformats.org/drawingml/2006/table">
            <a:tbl>
              <a:tblPr/>
              <a:tblGrid>
                <a:gridCol w="4783320"/>
                <a:gridCol w="1198800"/>
                <a:gridCol w="1152000"/>
                <a:gridCol w="1194120"/>
                <a:gridCol w="1211760"/>
              </a:tblGrid>
              <a:tr h="49284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NELLE ULTIME SETTIMANE, SI E' SENTITA/O ...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Più del solito</a:t>
                      </a:r>
                      <a:endParaRPr b="0" lang="it-I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Come al solito</a:t>
                      </a:r>
                      <a:endParaRPr b="0" lang="it-I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Meno del solito</a:t>
                      </a:r>
                      <a:endParaRPr b="0" lang="it-I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Molto meno del solito</a:t>
                      </a:r>
                      <a:endParaRPr b="0" lang="it-I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9356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49. in grado di concentrarsi su ciò che stava facendo? (Es. Riesce a seguire il filo del discorso, a concentrarsi nella lettura, sul lavoro etc.)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36,4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36,4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1752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50. di aver perso molto sonno tanto da preoccuparsi?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54,5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3244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51. di essere produttivo/a (aver fatto tante cose) nella maggior parte delle attività?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72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52. in grado di prendere decisioni nella maggior parte dei casi?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72,7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53. costantemente sotto pressione?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45,5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54. di non essere in grado di superare le difficoltà?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66,7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11,1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72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55. in grado di ritagliarsi del tempo libero e goderne?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56. in grado di risolvere i suoi problemi?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57. infelice o depresso/a? 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45,5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72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58. come se avesse perso la fiducia in se stesso/a?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36,4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59. come se avesse minore stima di sé?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9,1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45,5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27,3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35856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1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60. con uno stato emotivo nel complesso felice?</a:t>
                      </a:r>
                      <a:endParaRPr b="0" lang="it-I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63,6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1224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18,2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503280" y="301680"/>
            <a:ext cx="9064800" cy="12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93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3100" spc="-1" strike="noStrike">
                <a:solidFill>
                  <a:srgbClr val="000000"/>
                </a:solidFill>
                <a:latin typeface="Arial"/>
                <a:ea typeface="Arial"/>
              </a:rPr>
              <a:t>quarta parte “LO SVILUPPO PROFESSIONALE”</a:t>
            </a:r>
            <a:endParaRPr b="0" lang="it-IT" sz="31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8" name="Table 2"/>
          <p:cNvGraphicFramePr/>
          <p:nvPr/>
        </p:nvGraphicFramePr>
        <p:xfrm>
          <a:off x="430200" y="2185920"/>
          <a:ext cx="9150840" cy="3170160"/>
        </p:xfrm>
        <a:graphic>
          <a:graphicData uri="http://schemas.openxmlformats.org/drawingml/2006/table">
            <a:tbl>
              <a:tblPr/>
              <a:tblGrid>
                <a:gridCol w="4856760"/>
                <a:gridCol w="1431720"/>
                <a:gridCol w="1432440"/>
                <a:gridCol w="1430280"/>
              </a:tblGrid>
              <a:tr h="783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68. Le chiediamo di indicare il numero di corsi, di vario tipo, da lei frequentati nell'attuale anno scolastico (2023/24):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Medio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Massimo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Minimo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92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Formazione IPRASE (scelta autonomamente, o su indicazione della sua scuola)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1,2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8212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 </a:t>
                      </a: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Formazione proposta e organizzata dalla scuola (non organizzata da IPRASE)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1,1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8284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0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Formazione scelta individualmente (non proposta da IPRASE e non proposta dalla sua scuola)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2,3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4,0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83000">
                <a:tc>
                  <a:txBody>
                    <a:bodyPr lIns="90720" rIns="90720" anchor="t">
                      <a:noAutofit/>
                    </a:bodyPr>
                    <a:p>
                      <a:pPr>
                        <a:lnSpc>
                          <a:spcPct val="87000"/>
                        </a:lnSpc>
                      </a:pPr>
                      <a:r>
                        <a:rPr b="1" lang="it-IT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69. Inserisca il numero totale di ore di formazione/aggiornamento svolte nell'attuale anno scolastico (2024/2025).</a:t>
                      </a:r>
                      <a:endParaRPr b="0" lang="it-I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19,3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50,0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720" rIns="90720" anchor="t">
                      <a:noAutofit/>
                    </a:bodyPr>
                    <a:p>
                      <a:pPr algn="ctr"/>
                      <a:r>
                        <a:rPr b="1" lang="it-IT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0,0</a:t>
                      </a:r>
                      <a:endParaRPr b="1" lang="it-IT" sz="1600" spc="-1" strike="noStrike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anchor="t" marL="90720" marR="9072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797040" y="4857840"/>
            <a:ext cx="8564760" cy="1498680"/>
          </a:xfrm>
          <a:custGeom>
            <a:avLst/>
            <a:gdLst>
              <a:gd name="textAreaLeft" fmla="*/ 0 w 8564760"/>
              <a:gd name="textAreaRight" fmla="*/ 8566560 w 8564760"/>
              <a:gd name="textAreaTop" fmla="*/ 0 h 1498680"/>
              <a:gd name="textAreaBottom" fmla="*/ 1500480 h 14986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r>
              <a:rPr b="1" lang="it-IT" sz="4000" spc="-1" strike="noStrike">
                <a:solidFill>
                  <a:srgbClr val="000000"/>
                </a:solidFill>
                <a:latin typeface="Arial"/>
                <a:ea typeface="Arial"/>
              </a:rPr>
              <a:t>1_IL QUESTIONARIO ATA (ESCLUSI I COLLABORATORI SCOLASTICI)</a:t>
            </a:r>
            <a:endParaRPr b="0" lang="it-IT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797040" y="3203640"/>
            <a:ext cx="8564760" cy="1651320"/>
          </a:xfrm>
          <a:custGeom>
            <a:avLst/>
            <a:gdLst>
              <a:gd name="textAreaLeft" fmla="*/ 0 w 8564760"/>
              <a:gd name="textAreaRight" fmla="*/ 8566560 w 8564760"/>
              <a:gd name="textAreaTop" fmla="*/ 0 h 1651320"/>
              <a:gd name="textAreaBottom" fmla="*/ 1653120 h 16513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personale ATA (esclusi i collaboratori scolastici)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9" name="Table 2"/>
          <p:cNvGraphicFramePr/>
          <p:nvPr/>
        </p:nvGraphicFramePr>
        <p:xfrm>
          <a:off x="2611440" y="2136600"/>
          <a:ext cx="3000960" cy="3702600"/>
        </p:xfrm>
        <a:graphic>
          <a:graphicData uri="http://schemas.openxmlformats.org/drawingml/2006/table">
            <a:tbl>
              <a:tblPr/>
              <a:tblGrid>
                <a:gridCol w="3001320"/>
              </a:tblGrid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CLIMA ORGANIZZATIVO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GESTIONE AMMINISTRATIVA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LEADERSHIP DISTRIBUITA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PARTECIPAZIONE DEI GENITORI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RAPPORTI SCUOLA TERRITORIO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086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LEADERSHIP APPRENDIMENTO: DIREZIONE STRATEGICA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7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LEADERSHIP APPRENDIMENTO: AUTOVALUTAZIONE E MIGLIORAMENTO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7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LEADERSHIP APPRENDIMENTO: SVILUPPO DEL CAPITALE PROFESSIONALE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086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QUALITA DELLE RELAZIONI SINDACALI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SODDISFAZIONE LAVORATIVA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93000"/>
                        </a:lnSpc>
                      </a:pPr>
                      <a:r>
                        <a:rPr b="0" lang="it-IT" sz="12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TRANSFER DELLA FORMAZIONE</a:t>
                      </a:r>
                      <a:endParaRPr b="0" lang="it-I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9360">
                      <a:solidFill>
                        <a:srgbClr val="000000"/>
                      </a:solidFill>
                      <a:prstDash val="solid"/>
                    </a:lnL>
                    <a:lnR w="9360">
                      <a:solidFill>
                        <a:srgbClr val="000000"/>
                      </a:solidFill>
                      <a:prstDash val="solid"/>
                    </a:lnR>
                    <a:lnT w="9360">
                      <a:solidFill>
                        <a:srgbClr val="000000"/>
                      </a:solidFill>
                      <a:prstDash val="solid"/>
                    </a:lnT>
                    <a:lnB w="93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0" name="CustomShape 3"/>
          <p:cNvSpPr/>
          <p:nvPr/>
        </p:nvSpPr>
        <p:spPr>
          <a:xfrm>
            <a:off x="396720" y="3208320"/>
            <a:ext cx="1497600" cy="1068840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Soddisfazione per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 flipH="1" rot="10800000">
            <a:off x="1677600" y="2567160"/>
            <a:ext cx="931320" cy="798120"/>
          </a:xfrm>
          <a:custGeom>
            <a:avLst/>
            <a:gdLst>
              <a:gd name="textAreaLeft" fmla="*/ -1080 w 931320"/>
              <a:gd name="textAreaRight" fmla="*/ 932040 w 931320"/>
              <a:gd name="textAreaTop" fmla="*/ 0 h 798120"/>
              <a:gd name="textAreaBottom" fmla="*/ 799920 h 79812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2" name="CustomShape 5"/>
          <p:cNvSpPr/>
          <p:nvPr/>
        </p:nvSpPr>
        <p:spPr>
          <a:xfrm flipH="1" rot="10800000">
            <a:off x="1897200" y="3710520"/>
            <a:ext cx="712080" cy="33840"/>
          </a:xfrm>
          <a:custGeom>
            <a:avLst/>
            <a:gdLst>
              <a:gd name="textAreaLeft" fmla="*/ 1080 w 712080"/>
              <a:gd name="textAreaRight" fmla="*/ 714960 w 712080"/>
              <a:gd name="textAreaTop" fmla="*/ 0 h 33840"/>
              <a:gd name="textAreaBottom" fmla="*/ 35640 h 33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9360" bIns="-936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3" name="CustomShape 6"/>
          <p:cNvSpPr/>
          <p:nvPr/>
        </p:nvSpPr>
        <p:spPr>
          <a:xfrm>
            <a:off x="1677600" y="4123080"/>
            <a:ext cx="931320" cy="654840"/>
          </a:xfrm>
          <a:custGeom>
            <a:avLst/>
            <a:gdLst>
              <a:gd name="textAreaLeft" fmla="*/ 0 w 931320"/>
              <a:gd name="textAreaRight" fmla="*/ 933120 w 931320"/>
              <a:gd name="textAreaTop" fmla="*/ 0 h 654840"/>
              <a:gd name="textAreaBottom" fmla="*/ 656640 h 6548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34" name="CustomShape 7"/>
          <p:cNvSpPr/>
          <p:nvPr/>
        </p:nvSpPr>
        <p:spPr>
          <a:xfrm>
            <a:off x="6170040" y="2725560"/>
            <a:ext cx="3475080" cy="2836440"/>
          </a:xfrm>
          <a:prstGeom prst="rect">
            <a:avLst/>
          </a:prstGeom>
          <a:solidFill>
            <a:srgbClr val="33cc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11 questionari raccolti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45 item aggregati in 10 dimensioni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Risposte aggregate in tre livelli: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1. Giudizio negativo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2. Giudizio neutro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  <a:ea typeface="Arial"/>
              </a:rPr>
              <a:t>3. Giudizio positivo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44;p4" descr=""/>
          <p:cNvPicPr/>
          <p:nvPr/>
        </p:nvPicPr>
        <p:blipFill>
          <a:blip r:embed="rId2"/>
          <a:stretch/>
        </p:blipFill>
        <p:spPr>
          <a:xfrm>
            <a:off x="8820000" y="0"/>
            <a:ext cx="1257840" cy="486000"/>
          </a:xfrm>
          <a:prstGeom prst="rect">
            <a:avLst/>
          </a:prstGeom>
          <a:ln w="0">
            <a:noFill/>
          </a:ln>
        </p:spPr>
      </p:pic>
      <p:pic>
        <p:nvPicPr>
          <p:cNvPr id="136" name="Google Shape;145;p4" descr=""/>
          <p:cNvPicPr/>
          <p:nvPr/>
        </p:nvPicPr>
        <p:blipFill>
          <a:blip r:embed="rId3"/>
          <a:stretch/>
        </p:blipFill>
        <p:spPr>
          <a:xfrm>
            <a:off x="7875720" y="0"/>
            <a:ext cx="874800" cy="590760"/>
          </a:xfrm>
          <a:prstGeom prst="rect">
            <a:avLst/>
          </a:prstGeom>
          <a:ln w="0">
            <a:noFill/>
          </a:ln>
        </p:spPr>
      </p:pic>
      <p:sp>
        <p:nvSpPr>
          <p:cNvPr id="137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La struttura del questionario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CustomShape 2"/>
          <p:cNvSpPr/>
          <p:nvPr/>
        </p:nvSpPr>
        <p:spPr>
          <a:xfrm>
            <a:off x="503280" y="1768320"/>
            <a:ext cx="9066600" cy="4380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4380480"/>
              <a:gd name="textAreaBottom" fmla="*/ 4382280 h 4380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080" bIns="0" anchor="t">
            <a:noAutofit/>
          </a:bodyPr>
          <a:p>
            <a:pPr marL="457200" indent="-456120" algn="just">
              <a:lnSpc>
                <a:spcPct val="100000"/>
              </a:lnSpc>
              <a:buClr>
                <a:srgbClr val="000000"/>
              </a:buClr>
              <a:buFont typeface="Noto Sans Symbols"/>
              <a:buAutoNum type="arabicPeriod"/>
            </a:pPr>
            <a:r>
              <a:rPr b="0" lang="it-IT" sz="1900" spc="-1" strike="noStrike">
                <a:solidFill>
                  <a:srgbClr val="000000"/>
                </a:solidFill>
                <a:latin typeface="Arial"/>
                <a:ea typeface="Arial"/>
              </a:rPr>
              <a:t>La prima sezione riguarda il clima organizzativo, il ruolo dei collaboratori del DS (leadership distribuita), la gestione dei processi amministrativi percepiti dal personale ATA.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456120" algn="just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Noto Sans Symbols"/>
              <a:buAutoNum type="arabicPeriod"/>
            </a:pPr>
            <a:r>
              <a:rPr b="0" lang="it-IT" sz="1900" spc="-1" strike="noStrike">
                <a:solidFill>
                  <a:srgbClr val="000000"/>
                </a:solidFill>
                <a:latin typeface="Arial"/>
                <a:ea typeface="Arial"/>
              </a:rPr>
              <a:t>La seconda i rapporti con famiglie e territorio.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456120" algn="just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Noto Sans Symbols"/>
              <a:buAutoNum type="arabicPeriod"/>
            </a:pPr>
            <a:r>
              <a:rPr b="0" lang="it-IT" sz="1900" spc="-1" strike="noStrike">
                <a:solidFill>
                  <a:srgbClr val="000000"/>
                </a:solidFill>
                <a:latin typeface="Arial"/>
                <a:ea typeface="Arial"/>
              </a:rPr>
              <a:t>La terza parte riguarda la percezione del personale ATA sulle dimensioni principali dell’attività del dirigente (la direzione strategica della scuola, la gestione del processo di autovalutazione e miglioramento, lo sviluppo del capitale professionale del personale).</a:t>
            </a:r>
            <a:endParaRPr b="0" lang="it-IT" sz="1900" spc="-1" strike="noStrike">
              <a:solidFill>
                <a:srgbClr val="000000"/>
              </a:solidFill>
              <a:latin typeface="Arial"/>
            </a:endParaRPr>
          </a:p>
          <a:p>
            <a:pPr marL="457200" indent="-456120" algn="just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Noto Sans Symbols"/>
              <a:buAutoNum type="arabicPeriod"/>
            </a:pPr>
            <a:r>
              <a:rPr b="0" lang="it-IT" sz="1900" spc="-1" strike="noStrike">
                <a:solidFill>
                  <a:srgbClr val="000000"/>
                </a:solidFill>
                <a:latin typeface="Arial"/>
                <a:ea typeface="Arial"/>
              </a:rPr>
              <a:t>La quarta sezione riguarda le percezioni del personale ATA sulla </a:t>
            </a:r>
            <a:r>
              <a:rPr b="0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qualità delle relazioni sindacali, sulla soddisfazione lavorativa e sul trasferimento della formazione nei luoghi di lavoro da parte del personale.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La costruzione dei “giudizi”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CustomShape 2"/>
          <p:cNvSpPr/>
          <p:nvPr/>
        </p:nvSpPr>
        <p:spPr>
          <a:xfrm>
            <a:off x="503280" y="1422360"/>
            <a:ext cx="9066600" cy="49978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4997880"/>
              <a:gd name="textAreaBottom" fmla="*/ 4999680 h 49978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8080" bIns="0" anchor="t">
            <a:noAutofit/>
          </a:bodyPr>
          <a:p>
            <a:pPr marL="341280" indent="-3402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Le risposte dei soggetti a tutti gli item sono state utilizzate per calcolare 17 indicatori.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marL="341280" indent="-340200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I punteggi di tali indicatori sono stati codificati in tre modalità di giudizio: giudizio negativo, giudizio neutro, giudizio positivo.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marL="341280" indent="-340200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Essendo in genere la distribuzione delle risposte tendenzialmente asimmetrica verso le modalità più positive, le soglie per il calcolo dei tre giudizi sono state: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2960">
              <a:lnSpc>
                <a:spcPct val="93000"/>
              </a:lnSpc>
              <a:spcBef>
                <a:spcPts val="1137"/>
              </a:spcBef>
              <a:buClr>
                <a:srgbClr val="000000"/>
              </a:buClr>
              <a:buFont typeface="Courier New"/>
              <a:buChar char="o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Giudizio negativo: 0-2.99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2960">
              <a:lnSpc>
                <a:spcPct val="93000"/>
              </a:lnSpc>
              <a:spcBef>
                <a:spcPts val="1137"/>
              </a:spcBef>
              <a:buClr>
                <a:srgbClr val="000000"/>
              </a:buClr>
              <a:buFont typeface="Courier New"/>
              <a:buChar char="o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Giudizio neutro: 3-3.99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lvl="1" marL="741240" indent="-282960">
              <a:lnSpc>
                <a:spcPct val="93000"/>
              </a:lnSpc>
              <a:spcBef>
                <a:spcPts val="1137"/>
              </a:spcBef>
              <a:buClr>
                <a:srgbClr val="000000"/>
              </a:buClr>
              <a:buFont typeface="Courier New"/>
              <a:buChar char="o"/>
            </a:pPr>
            <a:r>
              <a:rPr b="0" lang="it-IT" sz="2000" spc="-1" strike="noStrike">
                <a:solidFill>
                  <a:srgbClr val="000000"/>
                </a:solidFill>
                <a:latin typeface="Arial"/>
                <a:ea typeface="Arial"/>
              </a:rPr>
              <a:t>Giudizio positivo: 4-5 </a:t>
            </a:r>
            <a:endParaRPr b="0" lang="it-IT" sz="2000" spc="-1" strike="noStrike">
              <a:solidFill>
                <a:srgbClr val="000000"/>
              </a:solidFill>
              <a:latin typeface="Arial"/>
            </a:endParaRPr>
          </a:p>
          <a:p>
            <a:pPr marL="341280" indent="-340200">
              <a:lnSpc>
                <a:spcPct val="100000"/>
              </a:lnSpc>
              <a:spcBef>
                <a:spcPts val="1412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Ciò che viene mostrato nei grafici è la percentuale di soggetti all’interno di ciascuna tipologia di giudizio.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prima parte “LA MIA SCUOLA”</a:t>
            </a: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2"/>
          <a:stretch/>
        </p:blipFill>
        <p:spPr>
          <a:xfrm>
            <a:off x="2200320" y="2013480"/>
            <a:ext cx="5808960" cy="359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64;p7" descr=""/>
          <p:cNvPicPr/>
          <p:nvPr/>
        </p:nvPicPr>
        <p:blipFill>
          <a:blip r:embed="rId2"/>
          <a:stretch/>
        </p:blipFill>
        <p:spPr>
          <a:xfrm>
            <a:off x="8820000" y="0"/>
            <a:ext cx="1257840" cy="486000"/>
          </a:xfrm>
          <a:prstGeom prst="rect">
            <a:avLst/>
          </a:prstGeom>
          <a:ln w="0">
            <a:noFill/>
          </a:ln>
        </p:spPr>
      </p:pic>
      <p:pic>
        <p:nvPicPr>
          <p:cNvPr id="144" name="Google Shape;165;p7" descr=""/>
          <p:cNvPicPr/>
          <p:nvPr/>
        </p:nvPicPr>
        <p:blipFill>
          <a:blip r:embed="rId3"/>
          <a:stretch/>
        </p:blipFill>
        <p:spPr>
          <a:xfrm>
            <a:off x="7875720" y="0"/>
            <a:ext cx="874800" cy="590760"/>
          </a:xfrm>
          <a:prstGeom prst="rect">
            <a:avLst/>
          </a:prstGeom>
          <a:ln w="0">
            <a:noFill/>
          </a:ln>
        </p:spPr>
      </p:pic>
      <p:sp>
        <p:nvSpPr>
          <p:cNvPr id="145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2500" spc="-1" strike="noStrike">
                <a:solidFill>
                  <a:srgbClr val="000000"/>
                </a:solidFill>
                <a:latin typeface="Arial"/>
                <a:ea typeface="Arial"/>
              </a:rPr>
              <a:t>Seconda parte “I RAPPORTI CON FAMIGLIE E TERRITORIO”</a:t>
            </a:r>
            <a:endParaRPr b="0" lang="it-IT" sz="25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6" name="" descr=""/>
          <p:cNvPicPr/>
          <p:nvPr/>
        </p:nvPicPr>
        <p:blipFill>
          <a:blip r:embed="rId4"/>
          <a:stretch/>
        </p:blipFill>
        <p:spPr>
          <a:xfrm>
            <a:off x="2197080" y="1994040"/>
            <a:ext cx="5815440" cy="3631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72;p8" descr=""/>
          <p:cNvPicPr/>
          <p:nvPr/>
        </p:nvPicPr>
        <p:blipFill>
          <a:blip r:embed="rId2"/>
          <a:stretch/>
        </p:blipFill>
        <p:spPr>
          <a:xfrm>
            <a:off x="8820000" y="0"/>
            <a:ext cx="1257840" cy="486000"/>
          </a:xfrm>
          <a:prstGeom prst="rect">
            <a:avLst/>
          </a:prstGeom>
          <a:ln w="0">
            <a:noFill/>
          </a:ln>
        </p:spPr>
      </p:pic>
      <p:pic>
        <p:nvPicPr>
          <p:cNvPr id="148" name="Google Shape;173;p 1" descr=""/>
          <p:cNvPicPr/>
          <p:nvPr/>
        </p:nvPicPr>
        <p:blipFill>
          <a:blip r:embed="rId3"/>
          <a:stretch/>
        </p:blipFill>
        <p:spPr>
          <a:xfrm>
            <a:off x="7875720" y="0"/>
            <a:ext cx="874800" cy="590760"/>
          </a:xfrm>
          <a:prstGeom prst="rect">
            <a:avLst/>
          </a:prstGeom>
          <a:ln w="0">
            <a:noFill/>
          </a:ln>
        </p:spPr>
      </p:pic>
      <p:sp>
        <p:nvSpPr>
          <p:cNvPr id="149" name="CustomShape 8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terza parte “IL DIRIGENTE”</a:t>
            </a:r>
            <a:endParaRPr b="0" lang="it-IT" sz="4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" descr=""/>
          <p:cNvPicPr/>
          <p:nvPr/>
        </p:nvPicPr>
        <p:blipFill>
          <a:blip r:embed="rId4"/>
          <a:stretch/>
        </p:blipFill>
        <p:spPr>
          <a:xfrm>
            <a:off x="2203560" y="2016720"/>
            <a:ext cx="5802480" cy="358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80;p9" descr=""/>
          <p:cNvPicPr/>
          <p:nvPr/>
        </p:nvPicPr>
        <p:blipFill>
          <a:blip r:embed="rId2"/>
          <a:stretch/>
        </p:blipFill>
        <p:spPr>
          <a:xfrm>
            <a:off x="8820000" y="0"/>
            <a:ext cx="1257840" cy="486000"/>
          </a:xfrm>
          <a:prstGeom prst="rect">
            <a:avLst/>
          </a:prstGeom>
          <a:ln w="0">
            <a:noFill/>
          </a:ln>
        </p:spPr>
      </p:pic>
      <p:pic>
        <p:nvPicPr>
          <p:cNvPr id="152" name="Google Shape;181;p9" descr=""/>
          <p:cNvPicPr/>
          <p:nvPr/>
        </p:nvPicPr>
        <p:blipFill>
          <a:blip r:embed="rId3"/>
          <a:stretch/>
        </p:blipFill>
        <p:spPr>
          <a:xfrm>
            <a:off x="7875720" y="0"/>
            <a:ext cx="874800" cy="590760"/>
          </a:xfrm>
          <a:prstGeom prst="rect">
            <a:avLst/>
          </a:prstGeom>
          <a:ln w="0">
            <a:noFill/>
          </a:ln>
        </p:spPr>
      </p:pic>
      <p:sp>
        <p:nvSpPr>
          <p:cNvPr id="153" name="CustomShape 1"/>
          <p:cNvSpPr/>
          <p:nvPr/>
        </p:nvSpPr>
        <p:spPr>
          <a:xfrm>
            <a:off x="503280" y="301680"/>
            <a:ext cx="9066600" cy="1257480"/>
          </a:xfrm>
          <a:custGeom>
            <a:avLst/>
            <a:gdLst>
              <a:gd name="textAreaLeft" fmla="*/ 0 w 9066600"/>
              <a:gd name="textAreaRight" fmla="*/ 9068400 w 9066600"/>
              <a:gd name="textAreaTop" fmla="*/ 0 h 1257480"/>
              <a:gd name="textAreaBottom" fmla="*/ 1259280 h 125748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Il questionario ATA</a:t>
            </a:r>
            <a:br>
              <a:rPr sz="1800"/>
            </a:br>
            <a:r>
              <a:rPr b="0" lang="it-IT" sz="3100" spc="-1" strike="noStrike">
                <a:solidFill>
                  <a:srgbClr val="000000"/>
                </a:solidFill>
                <a:latin typeface="Arial"/>
                <a:ea typeface="Arial"/>
              </a:rPr>
              <a:t>quarta parte “SODDISFAZIONE LAVORATIVA E SVILUPPO PROFESSIONALE”</a:t>
            </a:r>
            <a:endParaRPr b="0" lang="it-IT" sz="3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4" name="" descr=""/>
          <p:cNvPicPr/>
          <p:nvPr/>
        </p:nvPicPr>
        <p:blipFill>
          <a:blip r:embed="rId4"/>
          <a:stretch/>
        </p:blipFill>
        <p:spPr>
          <a:xfrm>
            <a:off x="2197080" y="2000520"/>
            <a:ext cx="5815440" cy="3618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LibreOffice/7.5.9.2$Windows_X86_64 LibreOffice_project/cdeefe45c17511d326101eed8008ac4092f278a9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2018-06-11T15:29:12Z</dcterms:created>
  <dc:creator>PISANU FRANCESCO</dc:creator>
  <dc:description/>
  <dc:language>it-IT</dc:language>
  <cp:lastModifiedBy/>
  <dcterms:modified xsi:type="dcterms:W3CDTF">2025-09-08T14:14:19Z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