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61" r:id="rId5"/>
    <p:sldMasterId id="2147483674" r:id="rId6"/>
    <p:sldMasterId id="2147483687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</p:sldIdLst>
  <p:sldSz cy="7559675" cx="10080625"/>
  <p:notesSz cx="7559675" cy="10691800"/>
  <p:embeddedFontLst>
    <p:embeddedFont>
      <p:font typeface="Helvetica Neue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5" roundtripDataSignature="AMtx7mgxByY/Vk/4NXolaDsL1rY5ziAJW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3018178-5D16-405A-A3B4-B5CE9A8A61A2}">
  <a:tblStyle styleId="{53018178-5D16-405A-A3B4-B5CE9A8A61A2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2.xml"/><Relationship Id="rId22" Type="http://schemas.openxmlformats.org/officeDocument/2006/relationships/font" Target="fonts/HelveticaNeue-bold.fntdata"/><Relationship Id="rId21" Type="http://schemas.openxmlformats.org/officeDocument/2006/relationships/font" Target="fonts/HelveticaNeue-regular.fntdata"/><Relationship Id="rId24" Type="http://schemas.openxmlformats.org/officeDocument/2006/relationships/font" Target="fonts/HelveticaNeue-boldItalic.fntdata"/><Relationship Id="rId23" Type="http://schemas.openxmlformats.org/officeDocument/2006/relationships/font" Target="fonts/HelveticaNeue-italic.fntdata"/><Relationship Id="rId1" Type="http://schemas.openxmlformats.org/officeDocument/2006/relationships/theme" Target="theme/theme5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25" Type="http://customschemas.google.com/relationships/presentationmetadata" Target="metadata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slideMaster" Target="slideMasters/slideMaster4.xml"/><Relationship Id="rId8" Type="http://schemas.openxmlformats.org/officeDocument/2006/relationships/notesMaster" Target="notesMasters/notesMaster1.xml"/><Relationship Id="rId11" Type="http://schemas.openxmlformats.org/officeDocument/2006/relationships/slide" Target="slides/slide3.xml"/><Relationship Id="rId10" Type="http://schemas.openxmlformats.org/officeDocument/2006/relationships/slide" Target="slides/slide2.xml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15" Type="http://schemas.openxmlformats.org/officeDocument/2006/relationships/slide" Target="slides/slide7.xml"/><Relationship Id="rId14" Type="http://schemas.openxmlformats.org/officeDocument/2006/relationships/slide" Target="slides/slide6.xml"/><Relationship Id="rId17" Type="http://schemas.openxmlformats.org/officeDocument/2006/relationships/slide" Target="slides/slide9.xml"/><Relationship Id="rId16" Type="http://schemas.openxmlformats.org/officeDocument/2006/relationships/slide" Target="slides/slide8.xml"/><Relationship Id="rId19" Type="http://schemas.openxmlformats.org/officeDocument/2006/relationships/slide" Target="slides/slide11.xml"/><Relationship Id="rId18" Type="http://schemas.openxmlformats.org/officeDocument/2006/relationships/slide" Target="slides/slide10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" name="Google Shape;5;n"/>
          <p:cNvSpPr txBox="1"/>
          <p:nvPr>
            <p:ph idx="3"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" name="Google Shape;6;n"/>
          <p:cNvSpPr txBox="1"/>
          <p:nvPr>
            <p:ph idx="10"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it-IT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:notes"/>
          <p:cNvSpPr/>
          <p:nvPr/>
        </p:nvSpPr>
        <p:spPr>
          <a:xfrm>
            <a:off x="4278240" y="10156680"/>
            <a:ext cx="3272760" cy="52668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it-IT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1:notes"/>
          <p:cNvSpPr/>
          <p:nvPr>
            <p:ph idx="2" type="sldImg"/>
          </p:nvPr>
        </p:nvSpPr>
        <p:spPr>
          <a:xfrm>
            <a:off x="1106640" y="812880"/>
            <a:ext cx="5338440" cy="40017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6" name="Google Shape;216;p1:notes"/>
          <p:cNvSpPr txBox="1"/>
          <p:nvPr>
            <p:ph idx="1" type="body"/>
          </p:nvPr>
        </p:nvSpPr>
        <p:spPr>
          <a:xfrm>
            <a:off x="755640" y="5078520"/>
            <a:ext cx="6041520" cy="4804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0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0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1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1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2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12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2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3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4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5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5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6:notes"/>
          <p:cNvSpPr/>
          <p:nvPr>
            <p:ph idx="2" type="sldImg"/>
          </p:nvPr>
        </p:nvSpPr>
        <p:spPr>
          <a:xfrm>
            <a:off x="1106640" y="812880"/>
            <a:ext cx="5336640" cy="3999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7" name="Google Shape;247;p6:notes"/>
          <p:cNvSpPr txBox="1"/>
          <p:nvPr>
            <p:ph idx="1" type="body"/>
          </p:nvPr>
        </p:nvSpPr>
        <p:spPr>
          <a:xfrm>
            <a:off x="755640" y="5078520"/>
            <a:ext cx="6040080" cy="4803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6:notes"/>
          <p:cNvSpPr/>
          <p:nvPr/>
        </p:nvSpPr>
        <p:spPr>
          <a:xfrm>
            <a:off x="4278240" y="10156680"/>
            <a:ext cx="3272760" cy="52668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it-IT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7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7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8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8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9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9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9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9"/>
          <p:cNvSpPr txBox="1"/>
          <p:nvPr>
            <p:ph idx="1"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9"/>
          <p:cNvSpPr txBox="1"/>
          <p:nvPr>
            <p:ph idx="2"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0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0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0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0"/>
          <p:cNvSpPr txBox="1"/>
          <p:nvPr>
            <p:ph idx="3"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0"/>
          <p:cNvSpPr txBox="1"/>
          <p:nvPr>
            <p:ph idx="4"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1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31"/>
          <p:cNvSpPr txBox="1"/>
          <p:nvPr>
            <p:ph idx="1"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31"/>
          <p:cNvSpPr txBox="1"/>
          <p:nvPr>
            <p:ph idx="2"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1"/>
          <p:cNvSpPr txBox="1"/>
          <p:nvPr>
            <p:ph idx="3"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1"/>
          <p:cNvSpPr txBox="1"/>
          <p:nvPr>
            <p:ph idx="4"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31"/>
          <p:cNvSpPr txBox="1"/>
          <p:nvPr>
            <p:ph idx="5"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1"/>
          <p:cNvSpPr txBox="1"/>
          <p:nvPr>
            <p:ph idx="6"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2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2"/>
          <p:cNvSpPr txBox="1"/>
          <p:nvPr>
            <p:ph idx="1"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3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3"/>
          <p:cNvSpPr txBox="1"/>
          <p:nvPr>
            <p:ph idx="1"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4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4"/>
          <p:cNvSpPr txBox="1"/>
          <p:nvPr>
            <p:ph idx="1"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4"/>
          <p:cNvSpPr txBox="1"/>
          <p:nvPr>
            <p:ph idx="2"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5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6"/>
          <p:cNvSpPr txBox="1"/>
          <p:nvPr>
            <p:ph idx="1"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7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7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37"/>
          <p:cNvSpPr txBox="1"/>
          <p:nvPr>
            <p:ph idx="2"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7"/>
          <p:cNvSpPr txBox="1"/>
          <p:nvPr>
            <p:ph idx="3"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1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1"/>
          <p:cNvSpPr txBox="1"/>
          <p:nvPr>
            <p:ph idx="1"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38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38"/>
          <p:cNvSpPr txBox="1"/>
          <p:nvPr>
            <p:ph idx="1"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38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38"/>
          <p:cNvSpPr txBox="1"/>
          <p:nvPr>
            <p:ph idx="3"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9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39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39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39"/>
          <p:cNvSpPr txBox="1"/>
          <p:nvPr>
            <p:ph idx="3"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40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40"/>
          <p:cNvSpPr txBox="1"/>
          <p:nvPr>
            <p:ph idx="1"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40"/>
          <p:cNvSpPr txBox="1"/>
          <p:nvPr>
            <p:ph idx="2"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1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41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41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41"/>
          <p:cNvSpPr txBox="1"/>
          <p:nvPr>
            <p:ph idx="3"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41"/>
          <p:cNvSpPr txBox="1"/>
          <p:nvPr>
            <p:ph idx="4"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2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42"/>
          <p:cNvSpPr txBox="1"/>
          <p:nvPr>
            <p:ph idx="1"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42"/>
          <p:cNvSpPr txBox="1"/>
          <p:nvPr>
            <p:ph idx="2"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42"/>
          <p:cNvSpPr txBox="1"/>
          <p:nvPr>
            <p:ph idx="3"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42"/>
          <p:cNvSpPr txBox="1"/>
          <p:nvPr>
            <p:ph idx="4"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42"/>
          <p:cNvSpPr txBox="1"/>
          <p:nvPr>
            <p:ph idx="5"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42"/>
          <p:cNvSpPr txBox="1"/>
          <p:nvPr>
            <p:ph idx="6"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3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43"/>
          <p:cNvSpPr txBox="1"/>
          <p:nvPr>
            <p:ph idx="1"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4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44"/>
          <p:cNvSpPr txBox="1"/>
          <p:nvPr>
            <p:ph idx="1"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5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45"/>
          <p:cNvSpPr txBox="1"/>
          <p:nvPr>
            <p:ph idx="1"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45"/>
          <p:cNvSpPr txBox="1"/>
          <p:nvPr>
            <p:ph idx="2"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6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2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2"/>
          <p:cNvSpPr txBox="1"/>
          <p:nvPr>
            <p:ph idx="1"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7"/>
          <p:cNvSpPr txBox="1"/>
          <p:nvPr>
            <p:ph idx="1"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48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48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48"/>
          <p:cNvSpPr txBox="1"/>
          <p:nvPr>
            <p:ph idx="2"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48"/>
          <p:cNvSpPr txBox="1"/>
          <p:nvPr>
            <p:ph idx="3"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9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49"/>
          <p:cNvSpPr txBox="1"/>
          <p:nvPr>
            <p:ph idx="1"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49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49"/>
          <p:cNvSpPr txBox="1"/>
          <p:nvPr>
            <p:ph idx="3"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50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50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50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50"/>
          <p:cNvSpPr txBox="1"/>
          <p:nvPr>
            <p:ph idx="3"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51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51"/>
          <p:cNvSpPr txBox="1"/>
          <p:nvPr>
            <p:ph idx="1"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51"/>
          <p:cNvSpPr txBox="1"/>
          <p:nvPr>
            <p:ph idx="2"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2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52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52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52"/>
          <p:cNvSpPr txBox="1"/>
          <p:nvPr>
            <p:ph idx="3"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52"/>
          <p:cNvSpPr txBox="1"/>
          <p:nvPr>
            <p:ph idx="4"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53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53"/>
          <p:cNvSpPr txBox="1"/>
          <p:nvPr>
            <p:ph idx="1"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53"/>
          <p:cNvSpPr txBox="1"/>
          <p:nvPr>
            <p:ph idx="2"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53"/>
          <p:cNvSpPr txBox="1"/>
          <p:nvPr>
            <p:ph idx="3"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p53"/>
          <p:cNvSpPr txBox="1"/>
          <p:nvPr>
            <p:ph idx="4"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53"/>
          <p:cNvSpPr txBox="1"/>
          <p:nvPr>
            <p:ph idx="5"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53"/>
          <p:cNvSpPr txBox="1"/>
          <p:nvPr>
            <p:ph idx="6"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54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54"/>
          <p:cNvSpPr txBox="1"/>
          <p:nvPr>
            <p:ph idx="1"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55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1" name="Google Shape;171;p55"/>
          <p:cNvSpPr txBox="1"/>
          <p:nvPr>
            <p:ph idx="1"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3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3"/>
          <p:cNvSpPr txBox="1"/>
          <p:nvPr>
            <p:ph idx="1"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3"/>
          <p:cNvSpPr txBox="1"/>
          <p:nvPr>
            <p:ph idx="2"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56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4" name="Google Shape;174;p56"/>
          <p:cNvSpPr txBox="1"/>
          <p:nvPr>
            <p:ph idx="1"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5" name="Google Shape;175;p56"/>
          <p:cNvSpPr txBox="1"/>
          <p:nvPr>
            <p:ph idx="2"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57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58"/>
          <p:cNvSpPr txBox="1"/>
          <p:nvPr>
            <p:ph idx="1"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59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2" name="Google Shape;182;p59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3" name="Google Shape;183;p59"/>
          <p:cNvSpPr txBox="1"/>
          <p:nvPr>
            <p:ph idx="2"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4" name="Google Shape;184;p59"/>
          <p:cNvSpPr txBox="1"/>
          <p:nvPr>
            <p:ph idx="3"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60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7" name="Google Shape;187;p60"/>
          <p:cNvSpPr txBox="1"/>
          <p:nvPr>
            <p:ph idx="1"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8" name="Google Shape;188;p60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9" name="Google Shape;189;p60"/>
          <p:cNvSpPr txBox="1"/>
          <p:nvPr>
            <p:ph idx="3"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61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2" name="Google Shape;192;p61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3" name="Google Shape;193;p61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4" name="Google Shape;194;p61"/>
          <p:cNvSpPr txBox="1"/>
          <p:nvPr>
            <p:ph idx="3"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62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62"/>
          <p:cNvSpPr txBox="1"/>
          <p:nvPr>
            <p:ph idx="1"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8" name="Google Shape;198;p62"/>
          <p:cNvSpPr txBox="1"/>
          <p:nvPr>
            <p:ph idx="2"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63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1" name="Google Shape;201;p63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2" name="Google Shape;202;p63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3" name="Google Shape;203;p63"/>
          <p:cNvSpPr txBox="1"/>
          <p:nvPr>
            <p:ph idx="3"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4" name="Google Shape;204;p63"/>
          <p:cNvSpPr txBox="1"/>
          <p:nvPr>
            <p:ph idx="4"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64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7" name="Google Shape;207;p64"/>
          <p:cNvSpPr txBox="1"/>
          <p:nvPr>
            <p:ph idx="1"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8" name="Google Shape;208;p64"/>
          <p:cNvSpPr txBox="1"/>
          <p:nvPr>
            <p:ph idx="2"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9" name="Google Shape;209;p64"/>
          <p:cNvSpPr txBox="1"/>
          <p:nvPr>
            <p:ph idx="3"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0" name="Google Shape;210;p64"/>
          <p:cNvSpPr txBox="1"/>
          <p:nvPr>
            <p:ph idx="4"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1" name="Google Shape;211;p64"/>
          <p:cNvSpPr txBox="1"/>
          <p:nvPr>
            <p:ph idx="5"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2" name="Google Shape;212;p64"/>
          <p:cNvSpPr txBox="1"/>
          <p:nvPr>
            <p:ph idx="6"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4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5"/>
          <p:cNvSpPr txBox="1"/>
          <p:nvPr>
            <p:ph idx="1"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6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6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6"/>
          <p:cNvSpPr txBox="1"/>
          <p:nvPr>
            <p:ph idx="2"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6"/>
          <p:cNvSpPr txBox="1"/>
          <p:nvPr>
            <p:ph idx="3"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7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7"/>
          <p:cNvSpPr txBox="1"/>
          <p:nvPr>
            <p:ph idx="1"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7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7"/>
          <p:cNvSpPr txBox="1"/>
          <p:nvPr>
            <p:ph idx="3"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8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8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8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8"/>
          <p:cNvSpPr txBox="1"/>
          <p:nvPr>
            <p:ph idx="3"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5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35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/Relationships>
</file>

<file path=ppt/slideMasters/_rels/slideMaster4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47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theme" Target="../theme/theme4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" name="Google Shape;11;p13"/>
          <p:cNvSpPr txBox="1"/>
          <p:nvPr>
            <p:ph idx="1"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2" name="Google Shape;62;p15"/>
          <p:cNvSpPr txBox="1"/>
          <p:nvPr>
            <p:ph idx="1"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3" name="Google Shape;113;p17"/>
          <p:cNvSpPr txBox="1"/>
          <p:nvPr>
            <p:ph idx="1"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9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64" name="Google Shape;164;p19"/>
          <p:cNvSpPr txBox="1"/>
          <p:nvPr>
            <p:ph idx="1"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"/>
          <p:cNvSpPr/>
          <p:nvPr/>
        </p:nvSpPr>
        <p:spPr>
          <a:xfrm>
            <a:off x="468360" y="2995560"/>
            <a:ext cx="9064080" cy="1563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4535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it-IT" sz="4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ANALISI DELLA SODDISFAZIONE PER L’ATTIVITÀ SCOLASTICA E DEL DS</a:t>
            </a:r>
            <a:br>
              <a:rPr b="0" i="0" lang="it-IT" sz="1800" u="none" cap="none" strike="noStrike">
                <a:latin typeface="Arial"/>
                <a:ea typeface="Arial"/>
                <a:cs typeface="Arial"/>
                <a:sym typeface="Arial"/>
              </a:rPr>
            </a:br>
            <a:r>
              <a:rPr b="1" i="0" lang="it-IT" sz="40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«I.I. LA ROSA BIANCA CAVALESE» </a:t>
            </a:r>
            <a:br>
              <a:rPr b="0" i="0" lang="it-IT" sz="1800" u="none" cap="none" strike="noStrike">
                <a:latin typeface="Arial"/>
                <a:ea typeface="Arial"/>
                <a:cs typeface="Arial"/>
                <a:sym typeface="Arial"/>
              </a:rPr>
            </a:br>
            <a:r>
              <a:rPr b="1" i="0" lang="it-IT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Agosto 2025</a:t>
            </a:r>
            <a:br>
              <a:rPr b="0" i="0" lang="it-IT" sz="1800" u="none" cap="none" strike="noStrike">
                <a:latin typeface="Arial"/>
                <a:ea typeface="Arial"/>
                <a:cs typeface="Arial"/>
                <a:sym typeface="Arial"/>
              </a:rPr>
            </a:br>
            <a:r>
              <a:rPr b="1" i="0" lang="it-IT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cura dell’Ufficio per la Valutazione delle Politiche Scolastiche</a:t>
            </a:r>
            <a:br>
              <a:rPr b="0" i="0" lang="it-IT" sz="1800" u="none" cap="none" strike="noStrike">
                <a:latin typeface="Arial"/>
                <a:ea typeface="Arial"/>
                <a:cs typeface="Arial"/>
                <a:sym typeface="Arial"/>
              </a:rPr>
            </a:br>
            <a:r>
              <a:rPr b="1" i="0" lang="it-IT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 conto del Comitato Provinciale di Valutazione </a:t>
            </a:r>
            <a:br>
              <a:rPr b="0" i="0" lang="it-IT" sz="1800" u="none" cap="none" strike="noStrike">
                <a:latin typeface="Arial"/>
                <a:ea typeface="Arial"/>
                <a:cs typeface="Arial"/>
                <a:sym typeface="Arial"/>
              </a:rPr>
            </a:br>
            <a:r>
              <a:rPr b="1" i="0" lang="it-IT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Dipartimento Istruzione e Cultura</a:t>
            </a:r>
            <a:br>
              <a:rPr b="0" i="0" lang="it-IT" sz="1800" u="none" cap="none" strike="noStrike">
                <a:latin typeface="Arial"/>
                <a:ea typeface="Arial"/>
                <a:cs typeface="Arial"/>
                <a:sym typeface="Arial"/>
              </a:rPr>
            </a:br>
            <a:r>
              <a:rPr b="1" i="0" lang="it-IT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Provincia Autonoma di Trento</a:t>
            </a:r>
            <a:br>
              <a:rPr b="0" i="0" lang="it-IT" sz="2000" u="none" cap="none" strike="noStrike">
                <a:latin typeface="Arial"/>
                <a:ea typeface="Arial"/>
                <a:cs typeface="Arial"/>
                <a:sym typeface="Arial"/>
              </a:rPr>
            </a:b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1"/>
          <p:cNvSpPr/>
          <p:nvPr/>
        </p:nvSpPr>
        <p:spPr>
          <a:xfrm>
            <a:off x="431640" y="4464000"/>
            <a:ext cx="8372160" cy="226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0"/>
          <p:cNvSpPr/>
          <p:nvPr/>
        </p:nvSpPr>
        <p:spPr>
          <a:xfrm>
            <a:off x="503280" y="301680"/>
            <a:ext cx="9062640" cy="1253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Il questionario docenti</a:t>
            </a:r>
            <a:br>
              <a:rPr b="0" i="0" lang="it-IT" sz="1800" u="none" cap="none" strike="noStrike">
                <a:latin typeface="Arial"/>
                <a:ea typeface="Arial"/>
                <a:cs typeface="Arial"/>
                <a:sym typeface="Arial"/>
              </a:rPr>
            </a:br>
            <a:r>
              <a:rPr b="0" i="0" lang="it-IT" sz="3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quarta parte “LO SVILUPPO PROFESSIONALE”</a:t>
            </a:r>
            <a:endParaRPr b="0" i="0" sz="3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10"/>
          <p:cNvSpPr/>
          <p:nvPr/>
        </p:nvSpPr>
        <p:spPr>
          <a:xfrm>
            <a:off x="6480360" y="5580000"/>
            <a:ext cx="719640" cy="5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sp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/>
              <a:t>60</a:t>
            </a:r>
            <a:r>
              <a:rPr b="0" i="0" lang="it-IT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% circa 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76" name="Google Shape;276;p10"/>
          <p:cNvGraphicFramePr/>
          <p:nvPr/>
        </p:nvGraphicFramePr>
        <p:xfrm>
          <a:off x="371160" y="176148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{53018178-5D16-405A-A3B4-B5CE9A8A61A2}</a:tableStyleId>
              </a:tblPr>
              <a:tblGrid>
                <a:gridCol w="2695325"/>
                <a:gridCol w="648000"/>
                <a:gridCol w="648000"/>
                <a:gridCol w="648000"/>
                <a:gridCol w="648000"/>
                <a:gridCol w="648000"/>
                <a:gridCol w="640800"/>
                <a:gridCol w="654125"/>
                <a:gridCol w="648000"/>
                <a:gridCol w="648000"/>
                <a:gridCol w="649450"/>
              </a:tblGrid>
              <a:tr h="301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18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075" marL="910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2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b="0" sz="12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28450" marL="2845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2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b="0" sz="12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28450" marL="2845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2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b="0" sz="12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28450" marL="2845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2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b="0" sz="12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28450" marL="2845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2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</a:t>
                      </a:r>
                      <a:endParaRPr b="0" sz="12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28450" marL="2845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2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</a:t>
                      </a:r>
                      <a:endParaRPr b="0" sz="12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28450" marL="2845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2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</a:t>
                      </a:r>
                      <a:endParaRPr b="0" sz="12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28450" marL="2845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2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</a:t>
                      </a:r>
                      <a:endParaRPr b="0" sz="12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28450" marL="2845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2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</a:t>
                      </a:r>
                      <a:endParaRPr b="0" sz="12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28450" marL="2845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2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</a:t>
                      </a:r>
                      <a:endParaRPr b="0" sz="12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28450" marL="2845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/>
                    </a:solidFill>
                  </a:tcPr>
                </a:tc>
              </a:tr>
              <a:tr h="2400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2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Consideri le affermazioni su Se stessa/o nelle due schermate precedenti (CAPITALE PSICOLOGICO) e provi a rispondere alla seguente domanda: quanto queste caratteristiche sono collegate con la mia attuale esperienza lavorativa in questa Scuola- Esprima la sua opinione sulla seguente scala in cui 1 = non sono collegate, 10 = sono completamente collegate.</a:t>
                      </a:r>
                      <a:endParaRPr b="0" sz="12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28450" marL="2845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/>
                        <a:t>2,33</a:t>
                      </a:r>
                      <a:endParaRPr b="1"/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/>
                        <a:t>2,33</a:t>
                      </a:r>
                      <a:endParaRPr b="1"/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/>
                        <a:t>2,33</a:t>
                      </a:r>
                      <a:endParaRPr b="1"/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/>
                        <a:t>4,65</a:t>
                      </a:r>
                      <a:endParaRPr b="1"/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/>
                        <a:t>16,28</a:t>
                      </a:r>
                      <a:endParaRPr b="1"/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FBC8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/>
                        <a:t>9,30</a:t>
                      </a:r>
                      <a:endParaRPr b="1"/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/>
                        <a:t>23,26</a:t>
                      </a:r>
                      <a:endParaRPr b="1"/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FBC8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/>
                        <a:t>20,93</a:t>
                      </a:r>
                      <a:endParaRPr b="1"/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FBC8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/>
                        <a:t>6,98</a:t>
                      </a:r>
                      <a:endParaRPr b="1"/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/>
                        <a:t>11,63</a:t>
                      </a:r>
                      <a:endParaRPr b="1"/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77" name="Google Shape;277;p10"/>
          <p:cNvSpPr/>
          <p:nvPr/>
        </p:nvSpPr>
        <p:spPr>
          <a:xfrm>
            <a:off x="6120000" y="4680000"/>
            <a:ext cx="1620000" cy="719280"/>
          </a:xfrm>
          <a:custGeom>
            <a:rect b="b" l="l" r="r" t="t"/>
            <a:pathLst>
              <a:path extrusionOk="0" h="799" w="787">
                <a:moveTo>
                  <a:pt x="439" y="12"/>
                </a:moveTo>
                <a:lnTo>
                  <a:pt x="535" y="102"/>
                </a:lnTo>
                <a:lnTo>
                  <a:pt x="391" y="246"/>
                </a:lnTo>
                <a:lnTo>
                  <a:pt x="252" y="108"/>
                </a:lnTo>
                <a:lnTo>
                  <a:pt x="349" y="12"/>
                </a:lnTo>
                <a:lnTo>
                  <a:pt x="0" y="0"/>
                </a:lnTo>
                <a:lnTo>
                  <a:pt x="12" y="348"/>
                </a:lnTo>
                <a:lnTo>
                  <a:pt x="108" y="258"/>
                </a:lnTo>
                <a:lnTo>
                  <a:pt x="282" y="433"/>
                </a:lnTo>
                <a:lnTo>
                  <a:pt x="282" y="799"/>
                </a:lnTo>
                <a:lnTo>
                  <a:pt x="511" y="799"/>
                </a:lnTo>
                <a:lnTo>
                  <a:pt x="511" y="427"/>
                </a:lnTo>
                <a:lnTo>
                  <a:pt x="685" y="252"/>
                </a:lnTo>
                <a:lnTo>
                  <a:pt x="781" y="348"/>
                </a:lnTo>
                <a:lnTo>
                  <a:pt x="787" y="0"/>
                </a:lnTo>
                <a:lnTo>
                  <a:pt x="439" y="12"/>
                </a:lnTo>
                <a:close/>
              </a:path>
            </a:pathLst>
          </a:custGeom>
          <a:solidFill>
            <a:schemeClr val="accent1"/>
          </a:solidFill>
          <a:ln cap="flat" cmpd="sng" w="9525">
            <a:solidFill>
              <a:srgbClr val="25406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1"/>
          <p:cNvSpPr/>
          <p:nvPr/>
        </p:nvSpPr>
        <p:spPr>
          <a:xfrm>
            <a:off x="503280" y="343080"/>
            <a:ext cx="9066240" cy="776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4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Il questionario docenti</a:t>
            </a:r>
            <a:br>
              <a:rPr b="0" i="0" lang="it-IT" sz="1800" u="none" cap="none" strike="noStrike">
                <a:latin typeface="Arial"/>
                <a:ea typeface="Arial"/>
                <a:cs typeface="Arial"/>
                <a:sym typeface="Arial"/>
              </a:rPr>
            </a:br>
            <a:r>
              <a:rPr b="0" i="0" lang="it-IT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quarta parte “LO SVILUPPO PROFESSIONALE”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83" name="Google Shape;283;p11"/>
          <p:cNvGraphicFramePr/>
          <p:nvPr/>
        </p:nvGraphicFramePr>
        <p:xfrm>
          <a:off x="250560" y="1146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{53018178-5D16-405A-A3B4-B5CE9A8A61A2}</a:tableStyleId>
              </a:tblPr>
              <a:tblGrid>
                <a:gridCol w="4782600"/>
                <a:gridCol w="1192325"/>
                <a:gridCol w="1159925"/>
                <a:gridCol w="1194125"/>
                <a:gridCol w="1211400"/>
              </a:tblGrid>
              <a:tr h="493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NELLE ULTIME SETTIMANE, SI E' SENTITA/O ...</a:t>
                      </a:r>
                      <a:endParaRPr b="0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Come al solito</a:t>
                      </a:r>
                      <a:endParaRPr b="0" sz="11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Meno del solito</a:t>
                      </a:r>
                      <a:endParaRPr b="0" sz="11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Molto meno del solito</a:t>
                      </a:r>
                      <a:endParaRPr b="0" sz="11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Più del solito</a:t>
                      </a:r>
                      <a:endParaRPr b="0" sz="11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93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49. in grado di concentrarsi su ciò che stava facendo? (Es. Riesce a seguire il filo del discorso, a concentrarsi nella lettura, sul lavoro etc.)</a:t>
                      </a:r>
                      <a:endParaRPr b="0" sz="11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65,1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27,9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4,7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2,3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60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50. di aver perso molto sonno tanto da preoccuparsi?</a:t>
                      </a:r>
                      <a:endParaRPr b="0" sz="11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53,5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16,3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4,7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25,6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532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51. di essere produttivo/a (aver fatto tante cose) nella maggior parte delle attività?</a:t>
                      </a:r>
                      <a:endParaRPr b="0" sz="11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62,8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18,6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2,3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16,3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60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52. in grado di prendere decisioni nella maggior parte dei casi?</a:t>
                      </a:r>
                      <a:endParaRPr b="0" sz="11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79,1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4,7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2,3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14,0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60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53. costantemente sotto pressione?</a:t>
                      </a:r>
                      <a:endParaRPr b="0" sz="11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58,1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9,3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0,0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32,6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60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54. di non essere in grado di superare le difficoltà?</a:t>
                      </a:r>
                      <a:endParaRPr b="0" sz="11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51,2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27,9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7,0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14,0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60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55. in grado di ritagliarsi del tempo libero e goderne?</a:t>
                      </a:r>
                      <a:endParaRPr b="0" sz="11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34,9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34,9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18,6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11,6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60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56. in grado di risolvere i suoi problemi?</a:t>
                      </a:r>
                      <a:endParaRPr b="0" sz="11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79,1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11,6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2,3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7,0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60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57. infelice o depresso/a? </a:t>
                      </a:r>
                      <a:endParaRPr b="0" sz="11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58,1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11,6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11,6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18,6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60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58. come se avesse perso la fiducia in se stesso/a?</a:t>
                      </a:r>
                      <a:endParaRPr b="0" sz="11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62,8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14,0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14,0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9,3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60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59. come se avesse minore stima di sé?</a:t>
                      </a:r>
                      <a:endParaRPr b="0" sz="11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60,5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11,6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18,6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9,3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60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1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60. con uno stato emotivo nel complesso felice?</a:t>
                      </a:r>
                      <a:endParaRPr b="0" sz="11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62,8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18,6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2,3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16,3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2"/>
          <p:cNvSpPr/>
          <p:nvPr/>
        </p:nvSpPr>
        <p:spPr>
          <a:xfrm>
            <a:off x="503280" y="302040"/>
            <a:ext cx="9066240" cy="1257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Il questionario docenti</a:t>
            </a:r>
            <a:br>
              <a:rPr b="0" i="0" lang="it-IT" sz="1800" u="none" cap="none" strike="noStrike">
                <a:latin typeface="Arial"/>
                <a:ea typeface="Arial"/>
                <a:cs typeface="Arial"/>
                <a:sym typeface="Arial"/>
              </a:rPr>
            </a:br>
            <a:r>
              <a:rPr b="0" i="0" lang="it-IT" sz="3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quarta parte “LO SVILUPPO PROFESSIONALE”</a:t>
            </a:r>
            <a:endParaRPr b="0" i="0" sz="3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89" name="Google Shape;289;p12"/>
          <p:cNvGraphicFramePr/>
          <p:nvPr/>
        </p:nvGraphicFramePr>
        <p:xfrm>
          <a:off x="430560" y="218664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{53018178-5D16-405A-A3B4-B5CE9A8A61A2}</a:tableStyleId>
              </a:tblPr>
              <a:tblGrid>
                <a:gridCol w="4856400"/>
                <a:gridCol w="1431000"/>
                <a:gridCol w="1431000"/>
                <a:gridCol w="1431725"/>
              </a:tblGrid>
              <a:tr h="781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68. Le chiediamo di indicare il numero di corsi, di vario tipo, da lei frequentati nell'attuale anno scolastico (2022/23):</a:t>
                      </a:r>
                      <a:endParaRPr b="0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Medio</a:t>
                      </a:r>
                      <a:endParaRPr b="0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Massimo</a:t>
                      </a:r>
                      <a:endParaRPr b="0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Minimo</a:t>
                      </a:r>
                      <a:endParaRPr b="0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582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Formazione IPRASE (scelta autonomamente, o su indicazione della sua scuola)</a:t>
                      </a:r>
                      <a:endParaRPr b="0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1,7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4,0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1,0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582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Formazione proposta e organizzata dalla scuola (non organizzata da IPRASE)</a:t>
                      </a:r>
                      <a:endParaRPr b="0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2,0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10,0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1,0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582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Formazione scelta individualmente (non proposta da IPRASE e non proposta dalla sua scuola)</a:t>
                      </a:r>
                      <a:endParaRPr b="0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1,7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7,0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1,0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781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69. Inserisca il numero totale di ore di formazione/aggiornamento svolte nell'attuale anno scolastico (2024/25).</a:t>
                      </a:r>
                      <a:endParaRPr b="0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31,7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230,0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-IT" sz="1400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0,0</a:t>
                      </a:r>
                      <a:endParaRPr b="1" sz="1400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0725" marL="907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"/>
          <p:cNvSpPr/>
          <p:nvPr/>
        </p:nvSpPr>
        <p:spPr>
          <a:xfrm>
            <a:off x="797040" y="4857840"/>
            <a:ext cx="8560800" cy="1495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t-IT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1_IL QUESTIONARIO DOCENTI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2"/>
          <p:cNvSpPr/>
          <p:nvPr/>
        </p:nvSpPr>
        <p:spPr>
          <a:xfrm>
            <a:off x="797040" y="3203640"/>
            <a:ext cx="8560800" cy="1647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0000" spcFirstLastPara="1" rIns="90000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"/>
          <p:cNvSpPr/>
          <p:nvPr/>
        </p:nvSpPr>
        <p:spPr>
          <a:xfrm>
            <a:off x="503280" y="301680"/>
            <a:ext cx="9062640" cy="1253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Il questionario docenti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1" name="Google Shape;23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7360" y="1758960"/>
            <a:ext cx="5530320" cy="530964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pic>
      <p:sp>
        <p:nvSpPr>
          <p:cNvPr id="232" name="Google Shape;232;p3"/>
          <p:cNvSpPr/>
          <p:nvPr/>
        </p:nvSpPr>
        <p:spPr>
          <a:xfrm>
            <a:off x="6091200" y="2099880"/>
            <a:ext cx="3539880" cy="2892600"/>
          </a:xfrm>
          <a:prstGeom prst="rect">
            <a:avLst/>
          </a:prstGeom>
          <a:solidFill>
            <a:srgbClr val="CCEEDF"/>
          </a:solidFill>
          <a:ln cap="flat" cmpd="sng" w="25550">
            <a:solidFill>
              <a:srgbClr val="DDF3EA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39225" lIns="39225" spcFirstLastPara="1" rIns="39225" wrap="square" tIns="39225">
            <a:spAutoFit/>
          </a:bodyPr>
          <a:lstStyle/>
          <a:p>
            <a:pPr indent="-120650" lvl="0" marL="2160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Char char="•"/>
            </a:pPr>
            <a:r>
              <a:rPr b="0" i="0" lang="it-IT" sz="19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  <a:r>
              <a:rPr lang="it-IT" sz="1900"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  <a:r>
              <a:rPr b="0" i="0" lang="it-IT" sz="19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questionari raccolti.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0650" lvl="0" marL="2160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Char char="•"/>
            </a:pPr>
            <a:r>
              <a:rPr b="0" i="0" lang="it-IT" sz="19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0" i="0" lang="it-IT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70 item aggregati in 18 dimensioni.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0650" lvl="0" marL="2160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Char char="•"/>
            </a:pPr>
            <a:r>
              <a:rPr b="0" i="0" lang="it-IT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Risposte aggregate in tre livelli: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93840" lvl="1" marL="7524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Noto Sans Symbols"/>
              <a:buAutoNum type="arabicPeriod"/>
            </a:pPr>
            <a:r>
              <a:rPr b="0" i="0" lang="it-IT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Giudizio negativo.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93840" lvl="1" marL="7524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Noto Sans Symbols"/>
              <a:buAutoNum type="arabicPeriod"/>
            </a:pPr>
            <a:r>
              <a:rPr b="0" i="0" lang="it-IT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Giudizio neutro.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93840" lvl="1" marL="7524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Noto Sans Symbols"/>
              <a:buAutoNum type="arabicPeriod"/>
            </a:pPr>
            <a:r>
              <a:rPr b="0" i="0" lang="it-IT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Giudizio positivo.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"/>
          <p:cNvSpPr/>
          <p:nvPr/>
        </p:nvSpPr>
        <p:spPr>
          <a:xfrm>
            <a:off x="503280" y="324000"/>
            <a:ext cx="9062640" cy="1253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struttura del questionario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4"/>
          <p:cNvSpPr/>
          <p:nvPr/>
        </p:nvSpPr>
        <p:spPr>
          <a:xfrm>
            <a:off x="503280" y="1768320"/>
            <a:ext cx="9062640" cy="4376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8075">
            <a:noAutofit/>
          </a:bodyPr>
          <a:lstStyle/>
          <a:p>
            <a:pPr indent="-452880" lvl="0" marL="457200" marR="0" rtl="0" algn="just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Noto Sans Symbols"/>
              <a:buAutoNum type="arabicPeriod"/>
            </a:pPr>
            <a:r>
              <a:rPr b="0" i="0" lang="it-IT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prima sezione riguarda il clima organizzativo, il ruolo dei collaboratori del DS (leadership distribuita), l’accesso e la disponibilità di risorse materiali all’interno della scuola, e la promozione della qualità dell’insegnamento percepita dagli insegnanti.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2880" lvl="0" marL="457200" marR="0" rtl="0" algn="just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Noto Sans Symbols"/>
              <a:buAutoNum type="arabicPeriod"/>
            </a:pPr>
            <a:r>
              <a:rPr b="0" i="0" lang="it-IT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seconda i rapporti con famiglie e territorio.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2880" lvl="0" marL="457200" marR="0" rtl="0" algn="just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Noto Sans Symbols"/>
              <a:buAutoNum type="arabicPeriod"/>
            </a:pPr>
            <a:r>
              <a:rPr b="0" i="0" lang="it-IT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terza parte riguarda la percezione degli insegnanti sulle dimensioni principali dell’attività del dirigente (la direzione strategica della scuola, l’organizzazione della didattica, la gestione del processo di autovalutazione e miglioramento, lo sviluppo del capitale professionale dei docenti.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2880" lvl="0" marL="457200" marR="0" rtl="0" algn="just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Noto Sans Symbols"/>
              <a:buAutoNum type="arabicPeriod"/>
            </a:pPr>
            <a:r>
              <a:rPr b="0" i="0" lang="it-IT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quarta sezione riguarda le percezioni dei docenti sulla propria professionalità e sullo sviluppo professionale, considerando elementi di tipo psico-sociale (il capitale psicologico, le competenze emotive e relazionali, la percezione di benessere), la soddisfazione lavorativa, e la percezione di utilità e trasferibilità nei contesti di lavoro della formazione seguita nel corso dell’anno.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5"/>
          <p:cNvSpPr/>
          <p:nvPr/>
        </p:nvSpPr>
        <p:spPr>
          <a:xfrm>
            <a:off x="503280" y="301680"/>
            <a:ext cx="9062640" cy="1253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costruzione dei “giudizi”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5"/>
          <p:cNvSpPr/>
          <p:nvPr/>
        </p:nvSpPr>
        <p:spPr>
          <a:xfrm>
            <a:off x="503280" y="1422360"/>
            <a:ext cx="9062640" cy="4993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8075">
            <a:noAutofit/>
          </a:bodyPr>
          <a:lstStyle/>
          <a:p>
            <a:pPr indent="-338040" lvl="0" marL="34308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it-IT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 risposte dei soggetti a tutti gli item sono state utilizzate per calcolare 17 indicatori.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8040" lvl="0" marL="34308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it-IT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 punteggi di tali indicatori sono stati codificati in tre modalità di giudizio: giudizio negativo, giudizio neutro, giudizio positivo.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8040" lvl="0" marL="34308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it-IT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Essendo in genere la distribuzione delle risposte tendenzialmente asimmetrica verso le modalità più positive, le soglie per il calcolo dei tre giudizi sono state: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0800" lvl="1" marL="74304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urier New"/>
              <a:buChar char="o"/>
            </a:pPr>
            <a:r>
              <a:rPr b="0" i="0" lang="it-IT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Giudizio negativo: 0-2.99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0800" lvl="1" marL="74304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urier New"/>
              <a:buChar char="o"/>
            </a:pPr>
            <a:r>
              <a:rPr b="0" i="0" lang="it-IT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Giudizio neutro: 3-3.99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0800" lvl="1" marL="74304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urier New"/>
              <a:buChar char="o"/>
            </a:pPr>
            <a:r>
              <a:rPr b="0" i="0" lang="it-IT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Giudizio positivo: 4-5 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8040" lvl="0" marL="34308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it-IT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Ciò che viene mostrato nei grafici è la percentuale di soggetti all’interno di ciascuna tipologia di giudizio.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6"/>
          <p:cNvSpPr/>
          <p:nvPr/>
        </p:nvSpPr>
        <p:spPr>
          <a:xfrm>
            <a:off x="503280" y="301680"/>
            <a:ext cx="9062640" cy="1253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Il questionario docenti</a:t>
            </a:r>
            <a:br>
              <a:rPr b="0" i="0" lang="it-IT" sz="1800" u="none" cap="none" strike="noStrike">
                <a:latin typeface="Arial"/>
                <a:ea typeface="Arial"/>
                <a:cs typeface="Arial"/>
                <a:sym typeface="Arial"/>
              </a:rPr>
            </a:br>
            <a:r>
              <a:rPr b="0" i="0" lang="it-IT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prima parte “LA MIA SCUOLA”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1" name="Google Shape;25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48720" y="1668240"/>
            <a:ext cx="7055280" cy="426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7"/>
          <p:cNvSpPr/>
          <p:nvPr/>
        </p:nvSpPr>
        <p:spPr>
          <a:xfrm>
            <a:off x="503280" y="324000"/>
            <a:ext cx="9062640" cy="1253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Il questionario docenti</a:t>
            </a:r>
            <a:br>
              <a:rPr b="0" i="0" lang="it-IT" sz="1800" u="none" cap="none" strike="noStrike">
                <a:latin typeface="Arial"/>
                <a:ea typeface="Arial"/>
                <a:cs typeface="Arial"/>
                <a:sym typeface="Arial"/>
              </a:rPr>
            </a:br>
            <a:r>
              <a:rPr b="0" i="0" lang="it-IT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Seconda parte “I RAPPORTI CON FAMIGLIE E TERRITORIO”</a:t>
            </a:r>
            <a:endParaRPr b="0" i="0" sz="2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7" name="Google Shape;257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48720" y="1677960"/>
            <a:ext cx="7055280" cy="424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8"/>
          <p:cNvSpPr/>
          <p:nvPr/>
        </p:nvSpPr>
        <p:spPr>
          <a:xfrm>
            <a:off x="503280" y="301680"/>
            <a:ext cx="9062640" cy="1253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Il questionario docenti</a:t>
            </a:r>
            <a:br>
              <a:rPr b="0" i="0" lang="it-IT" sz="1800" u="none" cap="none" strike="noStrike">
                <a:latin typeface="Arial"/>
                <a:ea typeface="Arial"/>
                <a:cs typeface="Arial"/>
                <a:sym typeface="Arial"/>
              </a:rPr>
            </a:br>
            <a:r>
              <a:rPr b="0" i="0" lang="it-IT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terza parte “IL DIRIGENTE”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3" name="Google Shape;263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84280" y="1653480"/>
            <a:ext cx="7183800" cy="4291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9"/>
          <p:cNvSpPr/>
          <p:nvPr/>
        </p:nvSpPr>
        <p:spPr>
          <a:xfrm>
            <a:off x="503280" y="301680"/>
            <a:ext cx="9062640" cy="1253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Il questionario docenti</a:t>
            </a:r>
            <a:br>
              <a:rPr b="0" i="0" lang="it-IT" sz="1800" u="none" cap="none" strike="noStrike">
                <a:latin typeface="Arial"/>
                <a:ea typeface="Arial"/>
                <a:cs typeface="Arial"/>
                <a:sym typeface="Arial"/>
              </a:rPr>
            </a:br>
            <a:r>
              <a:rPr b="0" i="0" lang="it-IT" sz="3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quarta parte “LO SVILUPPO PROFESSIONALE”</a:t>
            </a:r>
            <a:endParaRPr b="0" i="0" sz="3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9" name="Google Shape;269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53760" y="1653480"/>
            <a:ext cx="7045200" cy="4291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2018-06-11T13:29:00Z</dcterms:created>
  <dc:creator>PISANU FRANCESCO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false</vt:bool>
  </property>
  <property fmtid="{D5CDD505-2E9C-101B-9397-08002B2CF9AE}" pid="4" name="ICV">
    <vt:lpwstr>70109A89587046C987465CAED0F4291C</vt:lpwstr>
  </property>
  <property fmtid="{D5CDD505-2E9C-101B-9397-08002B2CF9AE}" pid="5" name="KSOProductBuildVer">
    <vt:lpwstr>1033-11.2.0.11537</vt:lpwstr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Custom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10</vt:i4>
  </property>
</Properties>
</file>